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2"/>
  </p:notesMasterIdLst>
  <p:sldIdLst>
    <p:sldId id="3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8288000" cy="10287000"/>
  <p:notesSz cx="6858000" cy="9144000"/>
  <p:embeddedFontLst>
    <p:embeddedFont>
      <p:font typeface="Alegreya Sans Regular" pitchFamily="2" charset="0"/>
      <p:regular r:id="rId63"/>
    </p:embeddedFont>
    <p:embeddedFont>
      <p:font typeface="Alegreya Sans Regular Bold" pitchFamily="2" charset="0"/>
      <p:regular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" panose="02040503050406030204" pitchFamily="18" charset="0"/>
      <p:regular r:id="rId69"/>
      <p:bold r:id="rId70"/>
      <p:italic r:id="rId71"/>
      <p:boldItalic r:id="rId72"/>
    </p:embeddedFont>
    <p:embeddedFont>
      <p:font typeface="Courier Prime" pitchFamily="49" charset="77"/>
      <p:regular r:id="rId73"/>
    </p:embeddedFont>
    <p:embeddedFont>
      <p:font typeface="Courier Prime Bold" pitchFamily="49" charset="77"/>
      <p:regular r:id="rId74"/>
      <p:bold r:id="rId75"/>
    </p:embeddedFont>
    <p:embeddedFont>
      <p:font typeface="Crimson Pro" pitchFamily="2" charset="77"/>
      <p:regular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Rokkitt Light" panose="020F0502020204030204" pitchFamily="34" charset="0"/>
      <p:regular r:id="rId85"/>
      <p:bold r:id="rId86"/>
      <p:italic r:id="rId87"/>
      <p:boldItalic r:id="rId88"/>
    </p:embeddedFont>
    <p:embeddedFont>
      <p:font typeface="Tinos" panose="02020603050405020304" pitchFamily="18" charset="0"/>
      <p:regular r:id="rId89"/>
    </p:embeddedFont>
    <p:embeddedFont>
      <p:font typeface="Tinos Bold" panose="02020803070505020304" pitchFamily="18" charset="0"/>
      <p:regular r:id="rId90"/>
      <p:bold r:id="rId91"/>
    </p:embeddedFont>
    <p:embeddedFont>
      <p:font typeface="Yeseva One" panose="020F0502020204030204" pitchFamily="34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0A2CAE-3988-0949-8CC4-37D1F801026F}" v="114" dt="2023-06-02T08:50:08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41"/>
    <p:restoredTop sz="94632"/>
  </p:normalViewPr>
  <p:slideViewPr>
    <p:cSldViewPr snapToGrid="0">
      <p:cViewPr varScale="1">
        <p:scale>
          <a:sx n="70" d="100"/>
          <a:sy n="70" d="100"/>
        </p:scale>
        <p:origin x="232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95" Type="http://schemas.openxmlformats.org/officeDocument/2006/relationships/font" Target="fonts/font3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font" Target="fonts/font29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93" Type="http://schemas.openxmlformats.org/officeDocument/2006/relationships/font" Target="fonts/font31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E77D0-FC91-3643-868F-BFD7749E43F6}" type="datetimeFigureOut">
              <a:rPr lang="en-VN" smtClean="0"/>
              <a:t>20/07/2023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727A-F040-534D-92DC-5C0F5622A8CE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5182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7727A-F040-534D-92DC-5C0F5622A8CE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8584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6.png"/><Relationship Id="rId7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41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svg"/><Relationship Id="rId7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6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imakash3011/customer-personality-analysis" TargetMode="Externa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3" Type="http://schemas.openxmlformats.org/officeDocument/2006/relationships/image" Target="../media/image99.sv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svg"/><Relationship Id="rId5" Type="http://schemas.openxmlformats.org/officeDocument/2006/relationships/image" Target="../media/image101.png"/><Relationship Id="rId10" Type="http://schemas.openxmlformats.org/officeDocument/2006/relationships/image" Target="../media/image106.sv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2.svg"/><Relationship Id="rId7" Type="http://schemas.openxmlformats.org/officeDocument/2006/relationships/image" Target="../media/image11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svg"/><Relationship Id="rId7" Type="http://schemas.openxmlformats.org/officeDocument/2006/relationships/image" Target="../media/image12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p/s!Aua3Mhn29FsqkC2teauy0GmHctIH" TargetMode="External"/><Relationship Id="rId2" Type="http://schemas.openxmlformats.org/officeDocument/2006/relationships/hyperlink" Target="https://colab.research.google.com/drive/1RYJLkED1-ZDHH7nT_c2DDEBgHm17wa-F?usp=sharing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79636" y="6145086"/>
            <a:ext cx="9142459" cy="914245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3542529" y="-3998959"/>
            <a:ext cx="9142459" cy="914245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F2937"/>
            </a:solidFill>
          </p:spPr>
        </p:sp>
      </p:grpSp>
      <p:sp>
        <p:nvSpPr>
          <p:cNvPr id="6" name="AutoShape 6"/>
          <p:cNvSpPr/>
          <p:nvPr/>
        </p:nvSpPr>
        <p:spPr>
          <a:xfrm>
            <a:off x="675911" y="2378707"/>
            <a:ext cx="11139238" cy="3758486"/>
          </a:xfrm>
          <a:prstGeom prst="rect">
            <a:avLst/>
          </a:prstGeom>
          <a:solidFill>
            <a:srgbClr val="A6A6A6">
              <a:alpha val="22745"/>
            </a:srgbClr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279729"/>
            <a:ext cx="1463309" cy="170399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2394120" y="9568268"/>
            <a:ext cx="5784866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endParaRPr lang="en-US" sz="3450" spc="-69">
              <a:solidFill>
                <a:srgbClr val="BB8B2D"/>
              </a:solidFill>
              <a:latin typeface="+mj-lt"/>
              <a:cs typeface="Calibri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9678" y="2570477"/>
            <a:ext cx="10004782" cy="3391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54"/>
              </a:lnSpc>
            </a:pPr>
            <a:r>
              <a:rPr lang="en-US" sz="5400" spc="-108">
                <a:solidFill>
                  <a:srgbClr val="FFFFFF"/>
                </a:solidFill>
                <a:latin typeface="Yeseva One"/>
              </a:rPr>
              <a:t>PHÂN KHÚC KHÁCH HÀNG</a:t>
            </a:r>
          </a:p>
          <a:p>
            <a:pPr algn="ctr">
              <a:lnSpc>
                <a:spcPts val="10872"/>
              </a:lnSpc>
            </a:pPr>
            <a:r>
              <a:rPr lang="en-US" sz="7200" spc="-144">
                <a:solidFill>
                  <a:srgbClr val="D9D9D9"/>
                </a:solidFill>
                <a:latin typeface="Rokkitt Light"/>
              </a:rPr>
              <a:t>ĐỂ</a:t>
            </a:r>
            <a:r>
              <a:rPr lang="en-US" sz="7200" spc="-144">
                <a:solidFill>
                  <a:srgbClr val="D9D9D9"/>
                </a:solidFill>
                <a:latin typeface="Yeseva One"/>
              </a:rPr>
              <a:t> </a:t>
            </a:r>
          </a:p>
          <a:p>
            <a:pPr algn="ctr">
              <a:lnSpc>
                <a:spcPts val="8154"/>
              </a:lnSpc>
            </a:pPr>
            <a:r>
              <a:rPr lang="en-US" sz="4800" spc="-108">
                <a:solidFill>
                  <a:srgbClr val="FFFFFF"/>
                </a:solidFill>
                <a:latin typeface="Yeseva One"/>
              </a:rPr>
              <a:t>ĐƯA RA CHIẾN LƯỢC PHÁT TRIỂN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466070" y="9223507"/>
            <a:ext cx="8637642" cy="436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3450" spc="-69">
                <a:solidFill>
                  <a:srgbClr val="D9D9D9"/>
                </a:solidFill>
                <a:latin typeface="Cambria"/>
                <a:ea typeface="Vollkorn"/>
              </a:rPr>
              <a:t>Trình </a:t>
            </a:r>
            <a:r>
              <a:rPr lang="en-US" sz="3450" spc="-69" err="1">
                <a:solidFill>
                  <a:srgbClr val="D9D9D9"/>
                </a:solidFill>
                <a:latin typeface="Cambria"/>
                <a:ea typeface="Vollkorn"/>
              </a:rPr>
              <a:t>bày</a:t>
            </a:r>
            <a:r>
              <a:rPr lang="en-US" sz="3450" spc="-69">
                <a:solidFill>
                  <a:srgbClr val="D9D9D9"/>
                </a:solidFill>
                <a:latin typeface="Cambria"/>
                <a:ea typeface="Vollkorn"/>
              </a:rPr>
              <a:t> </a:t>
            </a:r>
            <a:r>
              <a:rPr lang="en-US" sz="3450" spc="-69" err="1">
                <a:solidFill>
                  <a:srgbClr val="D9D9D9"/>
                </a:solidFill>
                <a:latin typeface="Cambria"/>
                <a:ea typeface="Vollkorn"/>
              </a:rPr>
              <a:t>bởi</a:t>
            </a:r>
            <a:r>
              <a:rPr lang="en-US" sz="3450" spc="-69">
                <a:solidFill>
                  <a:srgbClr val="D9D9D9"/>
                </a:solidFill>
                <a:latin typeface="Cambria"/>
                <a:ea typeface="Vollkorn"/>
              </a:rPr>
              <a:t>: Nguyễn Khánh Linh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340818" y="7955605"/>
            <a:ext cx="4144945" cy="4114800"/>
          </a:xfrm>
          <a:prstGeom prst="rect">
            <a:avLst/>
          </a:prstGeom>
        </p:spPr>
      </p:pic>
      <p:pic>
        <p:nvPicPr>
          <p:cNvPr id="14" name="Hình ảnh 14" descr="Usha Sales And Marketing">
            <a:extLst>
              <a:ext uri="{FF2B5EF4-FFF2-40B4-BE49-F238E27FC236}">
                <a16:creationId xmlns:a16="http://schemas.microsoft.com/office/drawing/2014/main" id="{AF8575AE-5C3F-B021-9D00-B5C7B7A3A0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4690" y="1640819"/>
            <a:ext cx="6805101" cy="6098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2656F-7145-74B8-9700-F7CAF967B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57805"/>
            <a:ext cx="18288000" cy="9855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D3A4BD-E2A1-E0BE-F983-0CFA892DC175}"/>
              </a:ext>
            </a:extLst>
          </p:cNvPr>
          <p:cNvSpPr txBox="1"/>
          <p:nvPr/>
        </p:nvSpPr>
        <p:spPr>
          <a:xfrm>
            <a:off x="7313311" y="6611895"/>
            <a:ext cx="343771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- CLUSTERING -</a:t>
            </a:r>
            <a:endParaRPr lang="en-VN" sz="25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346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6" name="AutoShape 6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7" name="Group 7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8" name="AutoShape 18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0509"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3894482" y="5199014"/>
            <a:ext cx="2856243" cy="117612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6932900" y="3304457"/>
            <a:ext cx="5772056" cy="3441855"/>
          </a:xfrm>
          <a:custGeom>
            <a:avLst/>
            <a:gdLst/>
            <a:ahLst/>
            <a:cxnLst/>
            <a:rect l="l" t="t" r="r" b="b"/>
            <a:pathLst>
              <a:path w="5772056" h="3441855">
                <a:moveTo>
                  <a:pt x="0" y="0"/>
                </a:moveTo>
                <a:lnTo>
                  <a:pt x="5772056" y="0"/>
                </a:lnTo>
                <a:lnTo>
                  <a:pt x="5772056" y="3441855"/>
                </a:lnTo>
                <a:lnTo>
                  <a:pt x="0" y="3441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378585" y="8365828"/>
            <a:ext cx="13556627" cy="822418"/>
          </a:xfrm>
          <a:custGeom>
            <a:avLst/>
            <a:gdLst/>
            <a:ahLst/>
            <a:cxnLst/>
            <a:rect l="l" t="t" r="r" b="b"/>
            <a:pathLst>
              <a:path w="13556627" h="822418">
                <a:moveTo>
                  <a:pt x="0" y="0"/>
                </a:moveTo>
                <a:lnTo>
                  <a:pt x="13556627" y="0"/>
                </a:lnTo>
                <a:lnTo>
                  <a:pt x="13556627" y="822418"/>
                </a:lnTo>
                <a:lnTo>
                  <a:pt x="0" y="8224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AutoShape 23"/>
          <p:cNvSpPr/>
          <p:nvPr/>
        </p:nvSpPr>
        <p:spPr>
          <a:xfrm>
            <a:off x="9834598" y="6775979"/>
            <a:ext cx="776844" cy="14374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TextBox 24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6368" y="3171206"/>
            <a:ext cx="37048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3894482" y="6375138"/>
            <a:ext cx="410686" cy="11226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4305168" y="6044840"/>
            <a:ext cx="6561751" cy="2905918"/>
          </a:xfrm>
          <a:custGeom>
            <a:avLst/>
            <a:gdLst/>
            <a:ahLst/>
            <a:cxnLst/>
            <a:rect l="l" t="t" r="r" b="b"/>
            <a:pathLst>
              <a:path w="6561751" h="2905918">
                <a:moveTo>
                  <a:pt x="0" y="0"/>
                </a:moveTo>
                <a:lnTo>
                  <a:pt x="6561750" y="0"/>
                </a:lnTo>
                <a:lnTo>
                  <a:pt x="6561750" y="2905918"/>
                </a:lnTo>
                <a:lnTo>
                  <a:pt x="0" y="2905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754543" y="791177"/>
            <a:ext cx="7392450" cy="5061308"/>
          </a:xfrm>
          <a:custGeom>
            <a:avLst/>
            <a:gdLst/>
            <a:ahLst/>
            <a:cxnLst/>
            <a:rect l="l" t="t" r="r" b="b"/>
            <a:pathLst>
              <a:path w="7392450" h="5061308">
                <a:moveTo>
                  <a:pt x="0" y="0"/>
                </a:moveTo>
                <a:lnTo>
                  <a:pt x="7392450" y="0"/>
                </a:lnTo>
                <a:lnTo>
                  <a:pt x="7392450" y="5061308"/>
                </a:lnTo>
                <a:lnTo>
                  <a:pt x="0" y="506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95952" y="5852485"/>
            <a:ext cx="5551042" cy="3610118"/>
          </a:xfrm>
          <a:custGeom>
            <a:avLst/>
            <a:gdLst/>
            <a:ahLst/>
            <a:cxnLst/>
            <a:rect l="l" t="t" r="r" b="b"/>
            <a:pathLst>
              <a:path w="5551042" h="3610118">
                <a:moveTo>
                  <a:pt x="0" y="0"/>
                </a:moveTo>
                <a:lnTo>
                  <a:pt x="5551041" y="0"/>
                </a:lnTo>
                <a:lnTo>
                  <a:pt x="5551041" y="3610118"/>
                </a:lnTo>
                <a:lnTo>
                  <a:pt x="0" y="3610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6369" y="3171206"/>
            <a:ext cx="388847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3894482" y="5527499"/>
            <a:ext cx="2670312" cy="14030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98341" y="8365828"/>
            <a:ext cx="13236871" cy="1420994"/>
          </a:xfrm>
          <a:custGeom>
            <a:avLst/>
            <a:gdLst/>
            <a:ahLst/>
            <a:cxnLst/>
            <a:rect l="l" t="t" r="r" b="b"/>
            <a:pathLst>
              <a:path w="13236871" h="1420994">
                <a:moveTo>
                  <a:pt x="0" y="0"/>
                </a:moveTo>
                <a:lnTo>
                  <a:pt x="13236871" y="0"/>
                </a:lnTo>
                <a:lnTo>
                  <a:pt x="13236871" y="1420994"/>
                </a:lnTo>
                <a:lnTo>
                  <a:pt x="0" y="14209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573655" y="3040758"/>
            <a:ext cx="7425038" cy="4463733"/>
          </a:xfrm>
          <a:custGeom>
            <a:avLst/>
            <a:gdLst/>
            <a:ahLst/>
            <a:cxnLst/>
            <a:rect l="l" t="t" r="r" b="b"/>
            <a:pathLst>
              <a:path w="7425038" h="4463733">
                <a:moveTo>
                  <a:pt x="0" y="0"/>
                </a:moveTo>
                <a:lnTo>
                  <a:pt x="7425038" y="0"/>
                </a:lnTo>
                <a:lnTo>
                  <a:pt x="7425038" y="4463732"/>
                </a:lnTo>
                <a:lnTo>
                  <a:pt x="0" y="4463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8" y="3171206"/>
            <a:ext cx="37810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0286174" y="7504490"/>
            <a:ext cx="325268" cy="7089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AutoShape 19"/>
          <p:cNvSpPr/>
          <p:nvPr/>
        </p:nvSpPr>
        <p:spPr>
          <a:xfrm>
            <a:off x="3894482" y="6930543"/>
            <a:ext cx="1469361" cy="174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363843" y="4702110"/>
            <a:ext cx="6507391" cy="4491665"/>
          </a:xfrm>
          <a:custGeom>
            <a:avLst/>
            <a:gdLst/>
            <a:ahLst/>
            <a:cxnLst/>
            <a:rect l="l" t="t" r="r" b="b"/>
            <a:pathLst>
              <a:path w="6507391" h="4491665">
                <a:moveTo>
                  <a:pt x="0" y="0"/>
                </a:moveTo>
                <a:lnTo>
                  <a:pt x="6507392" y="0"/>
                </a:lnTo>
                <a:lnTo>
                  <a:pt x="6507392" y="4491665"/>
                </a:lnTo>
                <a:lnTo>
                  <a:pt x="0" y="44916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871235" y="4702110"/>
            <a:ext cx="5893319" cy="4491665"/>
          </a:xfrm>
          <a:custGeom>
            <a:avLst/>
            <a:gdLst/>
            <a:ahLst/>
            <a:cxnLst/>
            <a:rect l="l" t="t" r="r" b="b"/>
            <a:pathLst>
              <a:path w="5893319" h="4491665">
                <a:moveTo>
                  <a:pt x="0" y="0"/>
                </a:moveTo>
                <a:lnTo>
                  <a:pt x="5893319" y="0"/>
                </a:lnTo>
                <a:lnTo>
                  <a:pt x="5893319" y="4491665"/>
                </a:lnTo>
                <a:lnTo>
                  <a:pt x="0" y="4491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8" y="3171206"/>
            <a:ext cx="37810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488087" y="4231793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8"/>
                </a:lnTo>
                <a:lnTo>
                  <a:pt x="0" y="6510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4036747" y="5771376"/>
            <a:ext cx="4829849" cy="17156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866596" y="1634632"/>
            <a:ext cx="8392704" cy="8273489"/>
          </a:xfrm>
          <a:custGeom>
            <a:avLst/>
            <a:gdLst/>
            <a:ahLst/>
            <a:cxnLst/>
            <a:rect l="l" t="t" r="r" b="b"/>
            <a:pathLst>
              <a:path w="8392704" h="8273489">
                <a:moveTo>
                  <a:pt x="0" y="0"/>
                </a:moveTo>
                <a:lnTo>
                  <a:pt x="8392704" y="0"/>
                </a:lnTo>
                <a:lnTo>
                  <a:pt x="8392704" y="8273489"/>
                </a:lnTo>
                <a:lnTo>
                  <a:pt x="0" y="8273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6368" y="3171206"/>
            <a:ext cx="37810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Freeform 19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3937950" y="7925294"/>
            <a:ext cx="217864" cy="881067"/>
          </a:xfrm>
          <a:custGeom>
            <a:avLst/>
            <a:gdLst/>
            <a:ahLst/>
            <a:cxnLst/>
            <a:rect l="l" t="t" r="r" b="b"/>
            <a:pathLst>
              <a:path w="217864" h="881067">
                <a:moveTo>
                  <a:pt x="0" y="0"/>
                </a:moveTo>
                <a:lnTo>
                  <a:pt x="217864" y="0"/>
                </a:lnTo>
                <a:lnTo>
                  <a:pt x="217864" y="881068"/>
                </a:lnTo>
                <a:lnTo>
                  <a:pt x="0" y="88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702337" y="3310470"/>
            <a:ext cx="10861763" cy="938792"/>
          </a:xfrm>
          <a:custGeom>
            <a:avLst/>
            <a:gdLst/>
            <a:ahLst/>
            <a:cxnLst/>
            <a:rect l="l" t="t" r="r" b="b"/>
            <a:pathLst>
              <a:path w="10861763" h="938792">
                <a:moveTo>
                  <a:pt x="0" y="0"/>
                </a:moveTo>
                <a:lnTo>
                  <a:pt x="10861763" y="0"/>
                </a:lnTo>
                <a:lnTo>
                  <a:pt x="10861763" y="938791"/>
                </a:lnTo>
                <a:lnTo>
                  <a:pt x="0" y="9387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4733"/>
            </a:stretch>
          </a:blipFill>
        </p:spPr>
      </p:sp>
      <p:sp>
        <p:nvSpPr>
          <p:cNvPr id="22" name="AutoShape 22"/>
          <p:cNvSpPr/>
          <p:nvPr/>
        </p:nvSpPr>
        <p:spPr>
          <a:xfrm flipV="1">
            <a:off x="4155814" y="3779865"/>
            <a:ext cx="2546523" cy="43978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7912397" y="4416112"/>
            <a:ext cx="8441644" cy="5870888"/>
          </a:xfrm>
          <a:custGeom>
            <a:avLst/>
            <a:gdLst/>
            <a:ahLst/>
            <a:cxnLst/>
            <a:rect l="l" t="t" r="r" b="b"/>
            <a:pathLst>
              <a:path w="8441644" h="5870888">
                <a:moveTo>
                  <a:pt x="0" y="0"/>
                </a:moveTo>
                <a:lnTo>
                  <a:pt x="8441643" y="0"/>
                </a:lnTo>
                <a:lnTo>
                  <a:pt x="8441643" y="5870888"/>
                </a:lnTo>
                <a:lnTo>
                  <a:pt x="0" y="58708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6368" y="3171206"/>
            <a:ext cx="37810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1345822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90509"/>
            </a:stretch>
          </a:blipFill>
        </p:spPr>
      </p:sp>
      <p:sp>
        <p:nvSpPr>
          <p:cNvPr id="19" name="Freeform 19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3894482" y="3355782"/>
            <a:ext cx="4957932" cy="59025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8852414" y="3104531"/>
            <a:ext cx="9339693" cy="502503"/>
          </a:xfrm>
          <a:custGeom>
            <a:avLst/>
            <a:gdLst/>
            <a:ahLst/>
            <a:cxnLst/>
            <a:rect l="l" t="t" r="r" b="b"/>
            <a:pathLst>
              <a:path w="9339693" h="502503">
                <a:moveTo>
                  <a:pt x="0" y="0"/>
                </a:moveTo>
                <a:lnTo>
                  <a:pt x="9339693" y="0"/>
                </a:lnTo>
                <a:lnTo>
                  <a:pt x="9339693" y="502503"/>
                </a:lnTo>
                <a:lnTo>
                  <a:pt x="0" y="502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36"/>
            </a:stretch>
          </a:blipFill>
        </p:spPr>
      </p:sp>
      <p:sp>
        <p:nvSpPr>
          <p:cNvPr id="22" name="AutoShape 22"/>
          <p:cNvSpPr/>
          <p:nvPr/>
        </p:nvSpPr>
        <p:spPr>
          <a:xfrm flipH="1">
            <a:off x="13110625" y="3607034"/>
            <a:ext cx="282675" cy="550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Freeform 23"/>
          <p:cNvSpPr/>
          <p:nvPr/>
        </p:nvSpPr>
        <p:spPr>
          <a:xfrm>
            <a:off x="8657150" y="4157764"/>
            <a:ext cx="8906950" cy="866215"/>
          </a:xfrm>
          <a:custGeom>
            <a:avLst/>
            <a:gdLst/>
            <a:ahLst/>
            <a:cxnLst/>
            <a:rect l="l" t="t" r="r" b="b"/>
            <a:pathLst>
              <a:path w="8906950" h="866215">
                <a:moveTo>
                  <a:pt x="0" y="0"/>
                </a:moveTo>
                <a:lnTo>
                  <a:pt x="8906950" y="0"/>
                </a:lnTo>
                <a:lnTo>
                  <a:pt x="8906950" y="866215"/>
                </a:lnTo>
                <a:lnTo>
                  <a:pt x="0" y="866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504750" y="5525051"/>
            <a:ext cx="8839491" cy="1767898"/>
          </a:xfrm>
          <a:custGeom>
            <a:avLst/>
            <a:gdLst/>
            <a:ahLst/>
            <a:cxnLst/>
            <a:rect l="l" t="t" r="r" b="b"/>
            <a:pathLst>
              <a:path w="8839491" h="1767898">
                <a:moveTo>
                  <a:pt x="0" y="0"/>
                </a:moveTo>
                <a:lnTo>
                  <a:pt x="8839491" y="0"/>
                </a:lnTo>
                <a:lnTo>
                  <a:pt x="8839491" y="1767898"/>
                </a:lnTo>
                <a:lnTo>
                  <a:pt x="0" y="17678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948458" y="7894002"/>
            <a:ext cx="9198535" cy="2306934"/>
          </a:xfrm>
          <a:custGeom>
            <a:avLst/>
            <a:gdLst/>
            <a:ahLst/>
            <a:cxnLst/>
            <a:rect l="l" t="t" r="r" b="b"/>
            <a:pathLst>
              <a:path w="9198535" h="2306934">
                <a:moveTo>
                  <a:pt x="0" y="0"/>
                </a:moveTo>
                <a:lnTo>
                  <a:pt x="9198535" y="0"/>
                </a:lnTo>
                <a:lnTo>
                  <a:pt x="9198535" y="2306934"/>
                </a:lnTo>
                <a:lnTo>
                  <a:pt x="0" y="2306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86368" y="3171206"/>
            <a:ext cx="384111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  <p:sp>
        <p:nvSpPr>
          <p:cNvPr id="28" name="AutoShape 28"/>
          <p:cNvSpPr/>
          <p:nvPr/>
        </p:nvSpPr>
        <p:spPr>
          <a:xfrm flipH="1">
            <a:off x="12924496" y="5023979"/>
            <a:ext cx="186130" cy="5010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9" name="AutoShape 29"/>
          <p:cNvSpPr/>
          <p:nvPr/>
        </p:nvSpPr>
        <p:spPr>
          <a:xfrm flipH="1">
            <a:off x="12547726" y="7292949"/>
            <a:ext cx="376770" cy="6010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5758669" y="7489586"/>
            <a:ext cx="4949274" cy="104326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>
            <a:off x="338006" y="4810927"/>
            <a:ext cx="4243898" cy="4685553"/>
          </a:xfrm>
          <a:custGeom>
            <a:avLst/>
            <a:gdLst/>
            <a:ahLst/>
            <a:cxnLst/>
            <a:rect l="l" t="t" r="r" b="b"/>
            <a:pathLst>
              <a:path w="4243898" h="4685553">
                <a:moveTo>
                  <a:pt x="0" y="0"/>
                </a:moveTo>
                <a:lnTo>
                  <a:pt x="4243898" y="0"/>
                </a:lnTo>
                <a:lnTo>
                  <a:pt x="4243898" y="4685553"/>
                </a:lnTo>
                <a:lnTo>
                  <a:pt x="0" y="4685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2311"/>
            </a:stretch>
          </a:blipFill>
        </p:spPr>
      </p:sp>
      <p:sp>
        <p:nvSpPr>
          <p:cNvPr id="20" name="Freeform 20"/>
          <p:cNvSpPr/>
          <p:nvPr/>
        </p:nvSpPr>
        <p:spPr>
          <a:xfrm rot="-10800000">
            <a:off x="4767807" y="5614295"/>
            <a:ext cx="934788" cy="3780391"/>
          </a:xfrm>
          <a:custGeom>
            <a:avLst/>
            <a:gdLst/>
            <a:ahLst/>
            <a:cxnLst/>
            <a:rect l="l" t="t" r="r" b="b"/>
            <a:pathLst>
              <a:path w="934788" h="3780391">
                <a:moveTo>
                  <a:pt x="0" y="0"/>
                </a:moveTo>
                <a:lnTo>
                  <a:pt x="934788" y="0"/>
                </a:lnTo>
                <a:lnTo>
                  <a:pt x="934788" y="3780391"/>
                </a:lnTo>
                <a:lnTo>
                  <a:pt x="0" y="3780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650759" y="8685254"/>
            <a:ext cx="13072671" cy="968954"/>
          </a:xfrm>
          <a:custGeom>
            <a:avLst/>
            <a:gdLst/>
            <a:ahLst/>
            <a:cxnLst/>
            <a:rect l="l" t="t" r="r" b="b"/>
            <a:pathLst>
              <a:path w="13072671" h="968954">
                <a:moveTo>
                  <a:pt x="0" y="0"/>
                </a:moveTo>
                <a:lnTo>
                  <a:pt x="13072671" y="0"/>
                </a:lnTo>
                <a:lnTo>
                  <a:pt x="13072671" y="968954"/>
                </a:lnTo>
                <a:lnTo>
                  <a:pt x="0" y="968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275573" y="1786159"/>
            <a:ext cx="9759156" cy="6049535"/>
          </a:xfrm>
          <a:custGeom>
            <a:avLst/>
            <a:gdLst/>
            <a:ahLst/>
            <a:cxnLst/>
            <a:rect l="l" t="t" r="r" b="b"/>
            <a:pathLst>
              <a:path w="9759156" h="6049535">
                <a:moveTo>
                  <a:pt x="0" y="0"/>
                </a:moveTo>
                <a:lnTo>
                  <a:pt x="9759156" y="0"/>
                </a:lnTo>
                <a:lnTo>
                  <a:pt x="9759156" y="6049536"/>
                </a:lnTo>
                <a:lnTo>
                  <a:pt x="0" y="604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86369" y="3171206"/>
            <a:ext cx="36723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6433352" y="3994366"/>
            <a:ext cx="10372463" cy="2934449"/>
          </a:xfrm>
          <a:custGeom>
            <a:avLst/>
            <a:gdLst/>
            <a:ahLst/>
            <a:cxnLst/>
            <a:rect l="l" t="t" r="r" b="b"/>
            <a:pathLst>
              <a:path w="10372463" h="2934449">
                <a:moveTo>
                  <a:pt x="0" y="0"/>
                </a:moveTo>
                <a:lnTo>
                  <a:pt x="10372463" y="0"/>
                </a:lnTo>
                <a:lnTo>
                  <a:pt x="10372463" y="2934450"/>
                </a:lnTo>
                <a:lnTo>
                  <a:pt x="0" y="2934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AutoShape 19"/>
          <p:cNvSpPr/>
          <p:nvPr/>
        </p:nvSpPr>
        <p:spPr>
          <a:xfrm flipV="1">
            <a:off x="5758669" y="6368045"/>
            <a:ext cx="1349367" cy="112154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0" name="Freeform 20"/>
          <p:cNvSpPr/>
          <p:nvPr/>
        </p:nvSpPr>
        <p:spPr>
          <a:xfrm>
            <a:off x="338006" y="4810927"/>
            <a:ext cx="4243898" cy="4685553"/>
          </a:xfrm>
          <a:custGeom>
            <a:avLst/>
            <a:gdLst/>
            <a:ahLst/>
            <a:cxnLst/>
            <a:rect l="l" t="t" r="r" b="b"/>
            <a:pathLst>
              <a:path w="4243898" h="4685553">
                <a:moveTo>
                  <a:pt x="0" y="0"/>
                </a:moveTo>
                <a:lnTo>
                  <a:pt x="4243898" y="0"/>
                </a:lnTo>
                <a:lnTo>
                  <a:pt x="4243898" y="4685553"/>
                </a:lnTo>
                <a:lnTo>
                  <a:pt x="0" y="4685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42311"/>
            </a:stretch>
          </a:blipFill>
        </p:spPr>
      </p:sp>
      <p:sp>
        <p:nvSpPr>
          <p:cNvPr id="21" name="Freeform 21"/>
          <p:cNvSpPr/>
          <p:nvPr/>
        </p:nvSpPr>
        <p:spPr>
          <a:xfrm rot="-10800000">
            <a:off x="4767807" y="5614295"/>
            <a:ext cx="934788" cy="3780391"/>
          </a:xfrm>
          <a:custGeom>
            <a:avLst/>
            <a:gdLst/>
            <a:ahLst/>
            <a:cxnLst/>
            <a:rect l="l" t="t" r="r" b="b"/>
            <a:pathLst>
              <a:path w="934788" h="3780391">
                <a:moveTo>
                  <a:pt x="0" y="0"/>
                </a:moveTo>
                <a:lnTo>
                  <a:pt x="934788" y="0"/>
                </a:lnTo>
                <a:lnTo>
                  <a:pt x="934788" y="3780391"/>
                </a:lnTo>
                <a:lnTo>
                  <a:pt x="0" y="37803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9" y="3171206"/>
            <a:ext cx="367230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5702595" y="6003807"/>
            <a:ext cx="760480" cy="3075472"/>
          </a:xfrm>
          <a:custGeom>
            <a:avLst/>
            <a:gdLst/>
            <a:ahLst/>
            <a:cxnLst/>
            <a:rect l="l" t="t" r="r" b="b"/>
            <a:pathLst>
              <a:path w="760480" h="3075472">
                <a:moveTo>
                  <a:pt x="0" y="0"/>
                </a:moveTo>
                <a:lnTo>
                  <a:pt x="760480" y="0"/>
                </a:lnTo>
                <a:lnTo>
                  <a:pt x="760480" y="3075472"/>
                </a:lnTo>
                <a:lnTo>
                  <a:pt x="0" y="30754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6475252" y="5380897"/>
            <a:ext cx="1110791" cy="210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5702595" y="4254058"/>
            <a:ext cx="12915313" cy="1126839"/>
          </a:xfrm>
          <a:custGeom>
            <a:avLst/>
            <a:gdLst/>
            <a:ahLst/>
            <a:cxnLst/>
            <a:rect l="l" t="t" r="r" b="b"/>
            <a:pathLst>
              <a:path w="12915313" h="1126839">
                <a:moveTo>
                  <a:pt x="0" y="0"/>
                </a:moveTo>
                <a:lnTo>
                  <a:pt x="12915313" y="0"/>
                </a:lnTo>
                <a:lnTo>
                  <a:pt x="12915313" y="1126839"/>
                </a:lnTo>
                <a:lnTo>
                  <a:pt x="0" y="11268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463558" y="6185356"/>
            <a:ext cx="7393386" cy="3417292"/>
          </a:xfrm>
          <a:custGeom>
            <a:avLst/>
            <a:gdLst/>
            <a:ahLst/>
            <a:cxnLst/>
            <a:rect l="l" t="t" r="r" b="b"/>
            <a:pathLst>
              <a:path w="7393386" h="3417292">
                <a:moveTo>
                  <a:pt x="0" y="0"/>
                </a:moveTo>
                <a:lnTo>
                  <a:pt x="7393387" y="0"/>
                </a:lnTo>
                <a:lnTo>
                  <a:pt x="7393387" y="3417292"/>
                </a:lnTo>
                <a:lnTo>
                  <a:pt x="0" y="34172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8" y="3171206"/>
            <a:ext cx="39334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  <p:sp>
        <p:nvSpPr>
          <p:cNvPr id="25" name="Freeform 25"/>
          <p:cNvSpPr/>
          <p:nvPr/>
        </p:nvSpPr>
        <p:spPr>
          <a:xfrm>
            <a:off x="732453" y="4725147"/>
            <a:ext cx="4830504" cy="4821950"/>
          </a:xfrm>
          <a:custGeom>
            <a:avLst/>
            <a:gdLst/>
            <a:ahLst/>
            <a:cxnLst/>
            <a:rect l="l" t="t" r="r" b="b"/>
            <a:pathLst>
              <a:path w="4830504" h="4821950">
                <a:moveTo>
                  <a:pt x="0" y="0"/>
                </a:moveTo>
                <a:lnTo>
                  <a:pt x="4830504" y="0"/>
                </a:lnTo>
                <a:lnTo>
                  <a:pt x="4830504" y="4821951"/>
                </a:lnTo>
                <a:lnTo>
                  <a:pt x="0" y="48219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260680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96" r="33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1028700"/>
            <a:ext cx="16741378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sp>
        <p:nvSpPr>
          <p:cNvPr id="4" name="Freeform 4"/>
          <p:cNvSpPr/>
          <p:nvPr/>
        </p:nvSpPr>
        <p:spPr>
          <a:xfrm>
            <a:off x="1028700" y="1898653"/>
            <a:ext cx="12361322" cy="6489694"/>
          </a:xfrm>
          <a:custGeom>
            <a:avLst/>
            <a:gdLst/>
            <a:ahLst/>
            <a:cxnLst/>
            <a:rect l="l" t="t" r="r" b="b"/>
            <a:pathLst>
              <a:path w="12361322" h="6489694">
                <a:moveTo>
                  <a:pt x="0" y="0"/>
                </a:moveTo>
                <a:lnTo>
                  <a:pt x="12361322" y="0"/>
                </a:lnTo>
                <a:lnTo>
                  <a:pt x="12361322" y="6489694"/>
                </a:lnTo>
                <a:lnTo>
                  <a:pt x="0" y="6489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670548" y="762311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2892609" y="-1542355"/>
            <a:ext cx="15395391" cy="15395391"/>
          </a:xfrm>
          <a:custGeom>
            <a:avLst/>
            <a:gdLst/>
            <a:ahLst/>
            <a:cxnLst/>
            <a:rect l="l" t="t" r="r" b="b"/>
            <a:pathLst>
              <a:path w="15395391" h="15395391">
                <a:moveTo>
                  <a:pt x="0" y="0"/>
                </a:moveTo>
                <a:lnTo>
                  <a:pt x="15395391" y="0"/>
                </a:lnTo>
                <a:lnTo>
                  <a:pt x="15395391" y="15395390"/>
                </a:lnTo>
                <a:lnTo>
                  <a:pt x="0" y="15395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909133" y="4315745"/>
            <a:ext cx="3816697" cy="1839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E6E3"/>
                </a:solidFill>
                <a:latin typeface="Tinos Bold"/>
              </a:rPr>
              <a:t>GIỚI THIỆU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E6E3"/>
                </a:solidFill>
                <a:latin typeface="Tinos Bold"/>
              </a:rPr>
              <a:t>ĐỀ TÀI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800000">
            <a:off x="5820575" y="6003807"/>
            <a:ext cx="546379" cy="2209622"/>
          </a:xfrm>
          <a:custGeom>
            <a:avLst/>
            <a:gdLst/>
            <a:ahLst/>
            <a:cxnLst/>
            <a:rect l="l" t="t" r="r" b="b"/>
            <a:pathLst>
              <a:path w="546379" h="2209622">
                <a:moveTo>
                  <a:pt x="0" y="0"/>
                </a:moveTo>
                <a:lnTo>
                  <a:pt x="546379" y="0"/>
                </a:lnTo>
                <a:lnTo>
                  <a:pt x="546379" y="2209621"/>
                </a:lnTo>
                <a:lnTo>
                  <a:pt x="0" y="2209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 flipV="1">
            <a:off x="6383809" y="4990797"/>
            <a:ext cx="1110791" cy="21089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0" y="5556495"/>
            <a:ext cx="5729133" cy="3281159"/>
          </a:xfrm>
          <a:custGeom>
            <a:avLst/>
            <a:gdLst/>
            <a:ahLst/>
            <a:cxnLst/>
            <a:rect l="l" t="t" r="r" b="b"/>
            <a:pathLst>
              <a:path w="5729133" h="3281159">
                <a:moveTo>
                  <a:pt x="0" y="0"/>
                </a:moveTo>
                <a:lnTo>
                  <a:pt x="5729133" y="0"/>
                </a:lnTo>
                <a:lnTo>
                  <a:pt x="5729133" y="3281159"/>
                </a:lnTo>
                <a:lnTo>
                  <a:pt x="0" y="328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1216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176047" y="4296522"/>
            <a:ext cx="13273347" cy="654534"/>
          </a:xfrm>
          <a:custGeom>
            <a:avLst/>
            <a:gdLst/>
            <a:ahLst/>
            <a:cxnLst/>
            <a:rect l="l" t="t" r="r" b="b"/>
            <a:pathLst>
              <a:path w="13273347" h="654534">
                <a:moveTo>
                  <a:pt x="0" y="0"/>
                </a:moveTo>
                <a:lnTo>
                  <a:pt x="13273346" y="0"/>
                </a:lnTo>
                <a:lnTo>
                  <a:pt x="13273346" y="654535"/>
                </a:lnTo>
                <a:lnTo>
                  <a:pt x="0" y="654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9" y="3171206"/>
            <a:ext cx="3734206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6930" y="4296522"/>
            <a:ext cx="14580440" cy="1331351"/>
          </a:xfrm>
          <a:custGeom>
            <a:avLst/>
            <a:gdLst/>
            <a:ahLst/>
            <a:cxnLst/>
            <a:rect l="l" t="t" r="r" b="b"/>
            <a:pathLst>
              <a:path w="14580440" h="1331351">
                <a:moveTo>
                  <a:pt x="0" y="0"/>
                </a:moveTo>
                <a:lnTo>
                  <a:pt x="14580440" y="0"/>
                </a:lnTo>
                <a:lnTo>
                  <a:pt x="14580440" y="1331351"/>
                </a:lnTo>
                <a:lnTo>
                  <a:pt x="0" y="133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3325440" y="5627873"/>
            <a:ext cx="11141838" cy="4659127"/>
            <a:chOff x="0" y="0"/>
            <a:chExt cx="14855784" cy="621216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855784" cy="3167794"/>
            </a:xfrm>
            <a:custGeom>
              <a:avLst/>
              <a:gdLst/>
              <a:ahLst/>
              <a:cxnLst/>
              <a:rect l="l" t="t" r="r" b="b"/>
              <a:pathLst>
                <a:path w="14855784" h="3167794">
                  <a:moveTo>
                    <a:pt x="0" y="0"/>
                  </a:moveTo>
                  <a:lnTo>
                    <a:pt x="14855784" y="0"/>
                  </a:lnTo>
                  <a:lnTo>
                    <a:pt x="14855784" y="3167794"/>
                  </a:lnTo>
                  <a:lnTo>
                    <a:pt x="0" y="316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546" b="-14884"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0" y="3187732"/>
              <a:ext cx="14855784" cy="3024437"/>
            </a:xfrm>
            <a:custGeom>
              <a:avLst/>
              <a:gdLst/>
              <a:ahLst/>
              <a:cxnLst/>
              <a:rect l="l" t="t" r="r" b="b"/>
              <a:pathLst>
                <a:path w="14855784" h="3024437">
                  <a:moveTo>
                    <a:pt x="0" y="0"/>
                  </a:moveTo>
                  <a:lnTo>
                    <a:pt x="14855784" y="0"/>
                  </a:lnTo>
                  <a:lnTo>
                    <a:pt x="14855784" y="3024437"/>
                  </a:lnTo>
                  <a:lnTo>
                    <a:pt x="0" y="3024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6368" y="3171206"/>
            <a:ext cx="385723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991383" y="4677522"/>
            <a:ext cx="12225634" cy="4482732"/>
          </a:xfrm>
          <a:custGeom>
            <a:avLst/>
            <a:gdLst/>
            <a:ahLst/>
            <a:cxnLst/>
            <a:rect l="l" t="t" r="r" b="b"/>
            <a:pathLst>
              <a:path w="12225634" h="4482732">
                <a:moveTo>
                  <a:pt x="0" y="0"/>
                </a:moveTo>
                <a:lnTo>
                  <a:pt x="12225634" y="0"/>
                </a:lnTo>
                <a:lnTo>
                  <a:pt x="12225634" y="4482733"/>
                </a:lnTo>
                <a:lnTo>
                  <a:pt x="0" y="4482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980611" y="2258504"/>
            <a:ext cx="9468782" cy="7975706"/>
          </a:xfrm>
          <a:custGeom>
            <a:avLst/>
            <a:gdLst/>
            <a:ahLst/>
            <a:cxnLst/>
            <a:rect l="l" t="t" r="r" b="b"/>
            <a:pathLst>
              <a:path w="9468782" h="7975706">
                <a:moveTo>
                  <a:pt x="0" y="0"/>
                </a:moveTo>
                <a:lnTo>
                  <a:pt x="9468782" y="0"/>
                </a:lnTo>
                <a:lnTo>
                  <a:pt x="9468782" y="7975706"/>
                </a:lnTo>
                <a:lnTo>
                  <a:pt x="0" y="7975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7326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0" y="4382247"/>
            <a:ext cx="8954751" cy="5851963"/>
          </a:xfrm>
          <a:custGeom>
            <a:avLst/>
            <a:gdLst/>
            <a:ahLst/>
            <a:cxnLst/>
            <a:rect l="l" t="t" r="r" b="b"/>
            <a:pathLst>
              <a:path w="8954751" h="5851963">
                <a:moveTo>
                  <a:pt x="0" y="0"/>
                </a:moveTo>
                <a:lnTo>
                  <a:pt x="8954751" y="0"/>
                </a:lnTo>
                <a:lnTo>
                  <a:pt x="8954751" y="5851963"/>
                </a:lnTo>
                <a:lnTo>
                  <a:pt x="0" y="58519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3320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9144000" y="2054405"/>
            <a:ext cx="2327842" cy="2327842"/>
          </a:xfrm>
          <a:custGeom>
            <a:avLst/>
            <a:gdLst/>
            <a:ahLst/>
            <a:cxnLst/>
            <a:rect l="l" t="t" r="r" b="b"/>
            <a:pathLst>
              <a:path w="2327842" h="2327842">
                <a:moveTo>
                  <a:pt x="0" y="0"/>
                </a:moveTo>
                <a:lnTo>
                  <a:pt x="2327842" y="0"/>
                </a:lnTo>
                <a:lnTo>
                  <a:pt x="2327842" y="2327842"/>
                </a:lnTo>
                <a:lnTo>
                  <a:pt x="0" y="2327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  <p:sp>
        <p:nvSpPr>
          <p:cNvPr id="24" name="Freeform 24"/>
          <p:cNvSpPr/>
          <p:nvPr/>
        </p:nvSpPr>
        <p:spPr>
          <a:xfrm>
            <a:off x="2339625" y="6246357"/>
            <a:ext cx="2327842" cy="2327842"/>
          </a:xfrm>
          <a:custGeom>
            <a:avLst/>
            <a:gdLst/>
            <a:ahLst/>
            <a:cxnLst/>
            <a:rect l="l" t="t" r="r" b="b"/>
            <a:pathLst>
              <a:path w="2327842" h="2327842">
                <a:moveTo>
                  <a:pt x="0" y="0"/>
                </a:moveTo>
                <a:lnTo>
                  <a:pt x="2327842" y="0"/>
                </a:lnTo>
                <a:lnTo>
                  <a:pt x="2327842" y="2327842"/>
                </a:lnTo>
                <a:lnTo>
                  <a:pt x="0" y="2327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427464" y="4420347"/>
            <a:ext cx="7407743" cy="5866653"/>
          </a:xfrm>
          <a:custGeom>
            <a:avLst/>
            <a:gdLst/>
            <a:ahLst/>
            <a:cxnLst/>
            <a:rect l="l" t="t" r="r" b="b"/>
            <a:pathLst>
              <a:path w="7407743" h="5866653">
                <a:moveTo>
                  <a:pt x="0" y="0"/>
                </a:moveTo>
                <a:lnTo>
                  <a:pt x="7407744" y="0"/>
                </a:lnTo>
                <a:lnTo>
                  <a:pt x="7407744" y="5866653"/>
                </a:lnTo>
                <a:lnTo>
                  <a:pt x="0" y="5866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72887" y="4420347"/>
            <a:ext cx="6577945" cy="5822823"/>
          </a:xfrm>
          <a:custGeom>
            <a:avLst/>
            <a:gdLst/>
            <a:ahLst/>
            <a:cxnLst/>
            <a:rect l="l" t="t" r="r" b="b"/>
            <a:pathLst>
              <a:path w="6577945" h="5822823">
                <a:moveTo>
                  <a:pt x="0" y="0"/>
                </a:moveTo>
                <a:lnTo>
                  <a:pt x="6577944" y="0"/>
                </a:lnTo>
                <a:lnTo>
                  <a:pt x="6577944" y="5822824"/>
                </a:lnTo>
                <a:lnTo>
                  <a:pt x="0" y="582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57910" y="4267947"/>
            <a:ext cx="6577945" cy="5822823"/>
          </a:xfrm>
          <a:custGeom>
            <a:avLst/>
            <a:gdLst/>
            <a:ahLst/>
            <a:cxnLst/>
            <a:rect l="l" t="t" r="r" b="b"/>
            <a:pathLst>
              <a:path w="6577945" h="5822823">
                <a:moveTo>
                  <a:pt x="0" y="0"/>
                </a:moveTo>
                <a:lnTo>
                  <a:pt x="6577944" y="0"/>
                </a:lnTo>
                <a:lnTo>
                  <a:pt x="6577944" y="5822824"/>
                </a:lnTo>
                <a:lnTo>
                  <a:pt x="0" y="582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7870720" y="4039347"/>
            <a:ext cx="9540980" cy="6081677"/>
          </a:xfrm>
          <a:custGeom>
            <a:avLst/>
            <a:gdLst/>
            <a:ahLst/>
            <a:cxnLst/>
            <a:rect l="l" t="t" r="r" b="b"/>
            <a:pathLst>
              <a:path w="9540980" h="6081677">
                <a:moveTo>
                  <a:pt x="0" y="0"/>
                </a:moveTo>
                <a:lnTo>
                  <a:pt x="9540980" y="0"/>
                </a:lnTo>
                <a:lnTo>
                  <a:pt x="9540980" y="6081678"/>
                </a:lnTo>
                <a:lnTo>
                  <a:pt x="0" y="6081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10577" y="4267947"/>
            <a:ext cx="7407743" cy="5866653"/>
          </a:xfrm>
          <a:custGeom>
            <a:avLst/>
            <a:gdLst/>
            <a:ahLst/>
            <a:cxnLst/>
            <a:rect l="l" t="t" r="r" b="b"/>
            <a:pathLst>
              <a:path w="7407743" h="5866653">
                <a:moveTo>
                  <a:pt x="0" y="0"/>
                </a:moveTo>
                <a:lnTo>
                  <a:pt x="7407743" y="0"/>
                </a:lnTo>
                <a:lnTo>
                  <a:pt x="7407743" y="5866653"/>
                </a:lnTo>
                <a:lnTo>
                  <a:pt x="0" y="58666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208240" y="3972672"/>
            <a:ext cx="9726972" cy="6113575"/>
          </a:xfrm>
          <a:custGeom>
            <a:avLst/>
            <a:gdLst/>
            <a:ahLst/>
            <a:cxnLst/>
            <a:rect l="l" t="t" r="r" b="b"/>
            <a:pathLst>
              <a:path w="9726972" h="6113575">
                <a:moveTo>
                  <a:pt x="0" y="0"/>
                </a:moveTo>
                <a:lnTo>
                  <a:pt x="9726972" y="0"/>
                </a:lnTo>
                <a:lnTo>
                  <a:pt x="9726972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6" name="AutoShape 16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AutoShape 17"/>
          <p:cNvSpPr/>
          <p:nvPr/>
        </p:nvSpPr>
        <p:spPr>
          <a:xfrm flipH="1" flipV="1">
            <a:off x="0" y="4006010"/>
            <a:ext cx="3894482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468388" y="4281528"/>
            <a:ext cx="8749001" cy="4084300"/>
          </a:xfrm>
          <a:custGeom>
            <a:avLst/>
            <a:gdLst/>
            <a:ahLst/>
            <a:cxnLst/>
            <a:rect l="l" t="t" r="r" b="b"/>
            <a:pathLst>
              <a:path w="8749001" h="4084300">
                <a:moveTo>
                  <a:pt x="0" y="0"/>
                </a:moveTo>
                <a:lnTo>
                  <a:pt x="8749001" y="0"/>
                </a:lnTo>
                <a:lnTo>
                  <a:pt x="8749001" y="4084300"/>
                </a:lnTo>
                <a:lnTo>
                  <a:pt x="0" y="408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242228" y="3138198"/>
            <a:ext cx="141537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Outlier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78491" y="0"/>
            <a:ext cx="14519537" cy="10287000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105617" y="0"/>
            <a:ext cx="7182383" cy="10287000"/>
            <a:chOff x="0" y="0"/>
            <a:chExt cx="443357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0"/>
                  </a:lnTo>
                  <a:lnTo>
                    <a:pt x="4433570" y="0"/>
                  </a:ln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-57419" r="-57419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154364" y="3228490"/>
            <a:ext cx="4099862" cy="6850387"/>
            <a:chOff x="0" y="0"/>
            <a:chExt cx="5466482" cy="9133849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11834" y="2582934"/>
              <a:ext cx="5354648" cy="1562492"/>
              <a:chOff x="0" y="0"/>
              <a:chExt cx="2277109" cy="66446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1834" y="4992865"/>
              <a:ext cx="5354648" cy="1562492"/>
              <a:chOff x="0" y="0"/>
              <a:chExt cx="2277109" cy="6644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0" y="3207975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0" y="5719457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People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56023" y="2928480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Product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56023" y="5386573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Promotion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111834" y="7571357"/>
              <a:ext cx="5354648" cy="1562492"/>
              <a:chOff x="0" y="0"/>
              <a:chExt cx="2277109" cy="66446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31" name="AutoShape 31"/>
            <p:cNvSpPr/>
            <p:nvPr/>
          </p:nvSpPr>
          <p:spPr>
            <a:xfrm>
              <a:off x="0" y="8297949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856023" y="796506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Place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8984609" y="425665"/>
            <a:ext cx="8719622" cy="9435671"/>
          </a:xfrm>
          <a:custGeom>
            <a:avLst/>
            <a:gdLst/>
            <a:ahLst/>
            <a:cxnLst/>
            <a:rect l="l" t="t" r="r" b="b"/>
            <a:pathLst>
              <a:path w="8719622" h="9435671">
                <a:moveTo>
                  <a:pt x="0" y="0"/>
                </a:moveTo>
                <a:lnTo>
                  <a:pt x="8719622" y="0"/>
                </a:lnTo>
                <a:lnTo>
                  <a:pt x="8719622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422179" y="4033338"/>
            <a:ext cx="7412766" cy="4649070"/>
            <a:chOff x="0" y="0"/>
            <a:chExt cx="28544925" cy="1790254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544924" cy="17902543"/>
            </a:xfrm>
            <a:custGeom>
              <a:avLst/>
              <a:gdLst/>
              <a:ahLst/>
              <a:cxnLst/>
              <a:rect l="l" t="t" r="r" b="b"/>
              <a:pathLst>
                <a:path w="28544924" h="17902543">
                  <a:moveTo>
                    <a:pt x="28318867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8544924" y="17902543"/>
                  </a:lnTo>
                  <a:lnTo>
                    <a:pt x="28544924" y="0"/>
                  </a:lnTo>
                  <a:lnTo>
                    <a:pt x="28318867" y="0"/>
                  </a:lnTo>
                  <a:close/>
                  <a:moveTo>
                    <a:pt x="28318867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8318867" y="228600"/>
                  </a:lnTo>
                  <a:lnTo>
                    <a:pt x="28318867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4" name="Group 14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7" name="AutoShape 17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People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93857" y="5132069"/>
            <a:ext cx="6469410" cy="2384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THỂ HIỆN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ĐỘ TUỔI VÀ TÌNH TRẠNG MỐI QUAN HỆ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CỦA KHÁCH HÀNG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THEO TRÌNH ĐỘ HỌC VẤN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396" r="33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1028700"/>
            <a:ext cx="16741378" cy="8229600"/>
          </a:xfrm>
          <a:prstGeom prst="rect">
            <a:avLst/>
          </a:prstGeom>
          <a:solidFill>
            <a:srgbClr val="000000">
              <a:alpha val="74902"/>
            </a:srgbClr>
          </a:solidFill>
        </p:spPr>
      </p:sp>
      <p:sp>
        <p:nvSpPr>
          <p:cNvPr id="4" name="Freeform 4"/>
          <p:cNvSpPr/>
          <p:nvPr/>
        </p:nvSpPr>
        <p:spPr>
          <a:xfrm>
            <a:off x="5600700" y="1552809"/>
            <a:ext cx="10772072" cy="7181381"/>
          </a:xfrm>
          <a:custGeom>
            <a:avLst/>
            <a:gdLst/>
            <a:ahLst/>
            <a:cxnLst/>
            <a:rect l="l" t="t" r="r" b="b"/>
            <a:pathLst>
              <a:path w="10772072" h="7181381">
                <a:moveTo>
                  <a:pt x="0" y="0"/>
                </a:moveTo>
                <a:lnTo>
                  <a:pt x="10772072" y="0"/>
                </a:lnTo>
                <a:lnTo>
                  <a:pt x="10772072" y="7181382"/>
                </a:lnTo>
                <a:lnTo>
                  <a:pt x="0" y="7181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987753" y="7949682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914400"/>
            <a:ext cx="11201400" cy="11201400"/>
          </a:xfrm>
          <a:custGeom>
            <a:avLst/>
            <a:gdLst/>
            <a:ahLst/>
            <a:cxnLst/>
            <a:rect l="l" t="t" r="r" b="b"/>
            <a:pathLst>
              <a:path w="11201400" h="11201400">
                <a:moveTo>
                  <a:pt x="0" y="0"/>
                </a:moveTo>
                <a:lnTo>
                  <a:pt x="11201400" y="0"/>
                </a:lnTo>
                <a:lnTo>
                  <a:pt x="11201400" y="11201400"/>
                </a:lnTo>
                <a:lnTo>
                  <a:pt x="0" y="11201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8095" y="3965847"/>
            <a:ext cx="4852605" cy="1839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E6E3"/>
                </a:solidFill>
                <a:latin typeface="Tinos Bold"/>
              </a:rPr>
              <a:t>LÝ DO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ECE6E3"/>
                </a:solidFill>
                <a:latin typeface="Tinos Bold"/>
              </a:rPr>
              <a:t>CHỌN ĐỀ TÀI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7234971" cy="4649070"/>
            <a:chOff x="0" y="0"/>
            <a:chExt cx="27860278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60278" cy="17902543"/>
            </a:xfrm>
            <a:custGeom>
              <a:avLst/>
              <a:gdLst/>
              <a:ahLst/>
              <a:cxnLst/>
              <a:rect l="l" t="t" r="r" b="b"/>
              <a:pathLst>
                <a:path w="27860278" h="17902543">
                  <a:moveTo>
                    <a:pt x="27634217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7860278" y="17902543"/>
                  </a:lnTo>
                  <a:lnTo>
                    <a:pt x="27860278" y="0"/>
                  </a:lnTo>
                  <a:lnTo>
                    <a:pt x="27634217" y="0"/>
                  </a:lnTo>
                  <a:close/>
                  <a:moveTo>
                    <a:pt x="27634217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7634217" y="228600"/>
                  </a:lnTo>
                  <a:lnTo>
                    <a:pt x="27634217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People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773491" y="425665"/>
            <a:ext cx="9077115" cy="9435671"/>
          </a:xfrm>
          <a:custGeom>
            <a:avLst/>
            <a:gdLst/>
            <a:ahLst/>
            <a:cxnLst/>
            <a:rect l="l" t="t" r="r" b="b"/>
            <a:pathLst>
              <a:path w="9077115" h="9435671">
                <a:moveTo>
                  <a:pt x="0" y="0"/>
                </a:moveTo>
                <a:lnTo>
                  <a:pt x="9077115" y="0"/>
                </a:lnTo>
                <a:lnTo>
                  <a:pt x="9077115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126726" y="5152672"/>
            <a:ext cx="5825877" cy="2964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 dirty="0">
                <a:solidFill>
                  <a:srgbClr val="000000"/>
                </a:solidFill>
                <a:latin typeface="Crimson Pro"/>
              </a:rPr>
              <a:t>BIỂU ĐỒ THỂ HIỆN </a:t>
            </a:r>
          </a:p>
          <a:p>
            <a:pPr algn="ctr">
              <a:lnSpc>
                <a:spcPts val="4725"/>
              </a:lnSpc>
            </a:pPr>
            <a:r>
              <a:rPr lang="en-US" sz="3399" spc="-169" dirty="0">
                <a:solidFill>
                  <a:srgbClr val="000000"/>
                </a:solidFill>
                <a:latin typeface="Crimson Pro"/>
              </a:rPr>
              <a:t>THU NHẬP  VÀ TÌNH TRẠNG MỐI QUAN HỆ </a:t>
            </a:r>
          </a:p>
          <a:p>
            <a:pPr algn="ctr">
              <a:lnSpc>
                <a:spcPts val="4725"/>
              </a:lnSpc>
            </a:pPr>
            <a:r>
              <a:rPr lang="en-US" sz="3399" spc="-169" dirty="0">
                <a:solidFill>
                  <a:srgbClr val="000000"/>
                </a:solidFill>
                <a:latin typeface="Crimson Pro"/>
              </a:rPr>
              <a:t>CỦA KHÁCH HÀNG </a:t>
            </a:r>
          </a:p>
          <a:p>
            <a:pPr algn="ctr">
              <a:lnSpc>
                <a:spcPts val="4725"/>
              </a:lnSpc>
            </a:pPr>
            <a:r>
              <a:rPr lang="en-US" sz="3399" spc="-169" dirty="0">
                <a:solidFill>
                  <a:srgbClr val="000000"/>
                </a:solidFill>
                <a:latin typeface="Crimson Pro"/>
              </a:rPr>
              <a:t>THEO TRÌNH ĐỘ HỌC VẤN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6748497" cy="4649070"/>
            <a:chOff x="0" y="0"/>
            <a:chExt cx="25986975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986975" cy="17902543"/>
            </a:xfrm>
            <a:custGeom>
              <a:avLst/>
              <a:gdLst/>
              <a:ahLst/>
              <a:cxnLst/>
              <a:rect l="l" t="t" r="r" b="b"/>
              <a:pathLst>
                <a:path w="25986975" h="17902543">
                  <a:moveTo>
                    <a:pt x="25760914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5986975" y="17902543"/>
                  </a:lnTo>
                  <a:lnTo>
                    <a:pt x="25986975" y="0"/>
                  </a:lnTo>
                  <a:lnTo>
                    <a:pt x="25760914" y="0"/>
                  </a:lnTo>
                  <a:close/>
                  <a:moveTo>
                    <a:pt x="25760914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5760914" y="228600"/>
                  </a:lnTo>
                  <a:lnTo>
                    <a:pt x="25760914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Product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524231" y="425665"/>
            <a:ext cx="9763769" cy="9435671"/>
          </a:xfrm>
          <a:custGeom>
            <a:avLst/>
            <a:gdLst/>
            <a:ahLst/>
            <a:cxnLst/>
            <a:rect l="l" t="t" r="r" b="b"/>
            <a:pathLst>
              <a:path w="9763769" h="9435671">
                <a:moveTo>
                  <a:pt x="0" y="0"/>
                </a:moveTo>
                <a:lnTo>
                  <a:pt x="9763769" y="0"/>
                </a:lnTo>
                <a:lnTo>
                  <a:pt x="9763769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941136" y="5432106"/>
            <a:ext cx="3710583" cy="17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PHÂN PHỐI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SẢN PHẨM MUA HÀNG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CỦA KHÁCH HÀNG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5459342" cy="4649070"/>
            <a:chOff x="0" y="0"/>
            <a:chExt cx="21022719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22720" cy="17902543"/>
            </a:xfrm>
            <a:custGeom>
              <a:avLst/>
              <a:gdLst/>
              <a:ahLst/>
              <a:cxnLst/>
              <a:rect l="l" t="t" r="r" b="b"/>
              <a:pathLst>
                <a:path w="21022720" h="17902543">
                  <a:moveTo>
                    <a:pt x="20796659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1022720" y="17902543"/>
                  </a:lnTo>
                  <a:lnTo>
                    <a:pt x="21022720" y="0"/>
                  </a:lnTo>
                  <a:lnTo>
                    <a:pt x="20796659" y="0"/>
                  </a:lnTo>
                  <a:close/>
                  <a:moveTo>
                    <a:pt x="20796659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0796659" y="228600"/>
                  </a:lnTo>
                  <a:lnTo>
                    <a:pt x="20796659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Promotion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7063318" y="2959759"/>
            <a:ext cx="11224682" cy="6901576"/>
          </a:xfrm>
          <a:custGeom>
            <a:avLst/>
            <a:gdLst/>
            <a:ahLst/>
            <a:cxnLst/>
            <a:rect l="l" t="t" r="r" b="b"/>
            <a:pathLst>
              <a:path w="11224682" h="6901576">
                <a:moveTo>
                  <a:pt x="0" y="0"/>
                </a:moveTo>
                <a:lnTo>
                  <a:pt x="11224682" y="0"/>
                </a:lnTo>
                <a:lnTo>
                  <a:pt x="11224682" y="6901576"/>
                </a:lnTo>
                <a:lnTo>
                  <a:pt x="0" y="6901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675659" y="2959759"/>
            <a:ext cx="5612341" cy="4143546"/>
          </a:xfrm>
          <a:custGeom>
            <a:avLst/>
            <a:gdLst/>
            <a:ahLst/>
            <a:cxnLst/>
            <a:rect l="l" t="t" r="r" b="b"/>
            <a:pathLst>
              <a:path w="5612341" h="4143546">
                <a:moveTo>
                  <a:pt x="0" y="0"/>
                </a:moveTo>
                <a:lnTo>
                  <a:pt x="5612341" y="0"/>
                </a:lnTo>
                <a:lnTo>
                  <a:pt x="5612341" y="4143547"/>
                </a:lnTo>
                <a:lnTo>
                  <a:pt x="0" y="4143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194536" y="4884706"/>
            <a:ext cx="4015986" cy="2985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THỂ HIỆN 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TỔNG KHÁCH HÀNG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CHẤP NHẬN THAM GIA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CHIẾN DỊCH MUA HÀNG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 CỦA CÔNG TY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5459342" cy="4649070"/>
            <a:chOff x="0" y="0"/>
            <a:chExt cx="21022719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22720" cy="17902543"/>
            </a:xfrm>
            <a:custGeom>
              <a:avLst/>
              <a:gdLst/>
              <a:ahLst/>
              <a:cxnLst/>
              <a:rect l="l" t="t" r="r" b="b"/>
              <a:pathLst>
                <a:path w="21022720" h="17902543">
                  <a:moveTo>
                    <a:pt x="20796659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1022720" y="17902543"/>
                  </a:lnTo>
                  <a:lnTo>
                    <a:pt x="21022720" y="0"/>
                  </a:lnTo>
                  <a:lnTo>
                    <a:pt x="20796659" y="0"/>
                  </a:lnTo>
                  <a:close/>
                  <a:moveTo>
                    <a:pt x="20796659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0796659" y="228600"/>
                  </a:lnTo>
                  <a:lnTo>
                    <a:pt x="20796659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Promotion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338399" y="638777"/>
            <a:ext cx="9760994" cy="9045188"/>
          </a:xfrm>
          <a:custGeom>
            <a:avLst/>
            <a:gdLst/>
            <a:ahLst/>
            <a:cxnLst/>
            <a:rect l="l" t="t" r="r" b="b"/>
            <a:pathLst>
              <a:path w="9760994" h="9045188">
                <a:moveTo>
                  <a:pt x="0" y="0"/>
                </a:moveTo>
                <a:lnTo>
                  <a:pt x="9760994" y="0"/>
                </a:lnTo>
                <a:lnTo>
                  <a:pt x="9760994" y="9045188"/>
                </a:lnTo>
                <a:lnTo>
                  <a:pt x="0" y="9045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003671" y="5654426"/>
            <a:ext cx="4284329" cy="3248417"/>
          </a:xfrm>
          <a:custGeom>
            <a:avLst/>
            <a:gdLst/>
            <a:ahLst/>
            <a:cxnLst/>
            <a:rect l="l" t="t" r="r" b="b"/>
            <a:pathLst>
              <a:path w="4284329" h="3248417">
                <a:moveTo>
                  <a:pt x="0" y="0"/>
                </a:moveTo>
                <a:lnTo>
                  <a:pt x="4284329" y="0"/>
                </a:lnTo>
                <a:lnTo>
                  <a:pt x="4284329" y="3248416"/>
                </a:lnTo>
                <a:lnTo>
                  <a:pt x="0" y="3248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206368" y="4884706"/>
            <a:ext cx="4015986" cy="29850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THỂ HIỆN 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KHÁCH HÀNG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CHẤP NHẬN THAM GIA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MUA HÀNG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 QUA TỪNG CHIẾN DỊCH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5459342" cy="4649070"/>
            <a:chOff x="0" y="0"/>
            <a:chExt cx="21022719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22720" cy="17902543"/>
            </a:xfrm>
            <a:custGeom>
              <a:avLst/>
              <a:gdLst/>
              <a:ahLst/>
              <a:cxnLst/>
              <a:rect l="l" t="t" r="r" b="b"/>
              <a:pathLst>
                <a:path w="21022720" h="17902543">
                  <a:moveTo>
                    <a:pt x="20796659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1022720" y="17902543"/>
                  </a:lnTo>
                  <a:lnTo>
                    <a:pt x="21022720" y="0"/>
                  </a:lnTo>
                  <a:lnTo>
                    <a:pt x="20796659" y="0"/>
                  </a:lnTo>
                  <a:close/>
                  <a:moveTo>
                    <a:pt x="20796659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0796659" y="228600"/>
                  </a:lnTo>
                  <a:lnTo>
                    <a:pt x="20796659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Place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176752" y="5132069"/>
            <a:ext cx="4015986" cy="2384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PHÂN PHỐI NƠI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KHÁCH HÀNG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MUA SẢN PHẨM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CỦA CÔNG TY</a:t>
            </a:r>
          </a:p>
        </p:txBody>
      </p:sp>
      <p:sp>
        <p:nvSpPr>
          <p:cNvPr id="19" name="Freeform 19"/>
          <p:cNvSpPr/>
          <p:nvPr/>
        </p:nvSpPr>
        <p:spPr>
          <a:xfrm>
            <a:off x="7573875" y="425665"/>
            <a:ext cx="10714125" cy="9435671"/>
          </a:xfrm>
          <a:custGeom>
            <a:avLst/>
            <a:gdLst/>
            <a:ahLst/>
            <a:cxnLst/>
            <a:rect l="l" t="t" r="r" b="b"/>
            <a:pathLst>
              <a:path w="10714125" h="9435671">
                <a:moveTo>
                  <a:pt x="0" y="0"/>
                </a:moveTo>
                <a:lnTo>
                  <a:pt x="10714125" y="0"/>
                </a:lnTo>
                <a:lnTo>
                  <a:pt x="10714125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2.                            EDA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2179" y="4033338"/>
            <a:ext cx="5459342" cy="4649070"/>
            <a:chOff x="0" y="0"/>
            <a:chExt cx="21022719" cy="1790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022720" cy="17902543"/>
            </a:xfrm>
            <a:custGeom>
              <a:avLst/>
              <a:gdLst/>
              <a:ahLst/>
              <a:cxnLst/>
              <a:rect l="l" t="t" r="r" b="b"/>
              <a:pathLst>
                <a:path w="21022720" h="17902543">
                  <a:moveTo>
                    <a:pt x="20796659" y="0"/>
                  </a:moveTo>
                  <a:lnTo>
                    <a:pt x="0" y="0"/>
                  </a:lnTo>
                  <a:lnTo>
                    <a:pt x="0" y="17902543"/>
                  </a:lnTo>
                  <a:lnTo>
                    <a:pt x="21022720" y="17902543"/>
                  </a:lnTo>
                  <a:lnTo>
                    <a:pt x="21022720" y="0"/>
                  </a:lnTo>
                  <a:lnTo>
                    <a:pt x="20796659" y="0"/>
                  </a:lnTo>
                  <a:close/>
                  <a:moveTo>
                    <a:pt x="20796659" y="17676482"/>
                  </a:moveTo>
                  <a:lnTo>
                    <a:pt x="228600" y="17676482"/>
                  </a:lnTo>
                  <a:lnTo>
                    <a:pt x="228600" y="228600"/>
                  </a:lnTo>
                  <a:lnTo>
                    <a:pt x="20796659" y="228600"/>
                  </a:lnTo>
                  <a:lnTo>
                    <a:pt x="20796659" y="1767648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28700" y="3447403"/>
            <a:ext cx="4099862" cy="1171869"/>
            <a:chOff x="0" y="0"/>
            <a:chExt cx="5466482" cy="1562492"/>
          </a:xfrm>
        </p:grpSpPr>
        <p:grpSp>
          <p:nvGrpSpPr>
            <p:cNvPr id="13" name="Group 13"/>
            <p:cNvGrpSpPr/>
            <p:nvPr/>
          </p:nvGrpSpPr>
          <p:grpSpPr>
            <a:xfrm>
              <a:off x="111834" y="0"/>
              <a:ext cx="5354648" cy="1562492"/>
              <a:chOff x="0" y="0"/>
              <a:chExt cx="2277109" cy="6644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23596" tIns="23596" rIns="23596" bIns="23596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696493"/>
              <a:ext cx="223668" cy="216086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856023" y="308955"/>
              <a:ext cx="3866271" cy="818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393939"/>
                  </a:solidFill>
                  <a:latin typeface="Alegreya Sans Regular Bold"/>
                </a:rPr>
                <a:t>Place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7029787" y="2151732"/>
            <a:ext cx="11258213" cy="6885962"/>
          </a:xfrm>
          <a:custGeom>
            <a:avLst/>
            <a:gdLst/>
            <a:ahLst/>
            <a:cxnLst/>
            <a:rect l="l" t="t" r="r" b="b"/>
            <a:pathLst>
              <a:path w="11258213" h="6885962">
                <a:moveTo>
                  <a:pt x="0" y="0"/>
                </a:moveTo>
                <a:lnTo>
                  <a:pt x="11258213" y="0"/>
                </a:lnTo>
                <a:lnTo>
                  <a:pt x="11258213" y="6885961"/>
                </a:lnTo>
                <a:lnTo>
                  <a:pt x="0" y="688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297600" y="5432106"/>
            <a:ext cx="3708499" cy="178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PHÂN PHỐI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SỐ LƯỢNG MUA HÀNG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CỦA  KHÁCH HÀNG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5805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3.               SCALE   DATA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3508527"/>
            <a:ext cx="5232633" cy="7494462"/>
            <a:chOff x="0" y="0"/>
            <a:chExt cx="443357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73743" r="-73743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9717842" y="638777"/>
            <a:ext cx="7541458" cy="9198163"/>
          </a:xfrm>
          <a:custGeom>
            <a:avLst/>
            <a:gdLst/>
            <a:ahLst/>
            <a:cxnLst/>
            <a:rect l="l" t="t" r="r" b="b"/>
            <a:pathLst>
              <a:path w="7541458" h="9198163">
                <a:moveTo>
                  <a:pt x="0" y="0"/>
                </a:moveTo>
                <a:lnTo>
                  <a:pt x="7541458" y="0"/>
                </a:lnTo>
                <a:lnTo>
                  <a:pt x="7541458" y="9198162"/>
                </a:lnTo>
                <a:lnTo>
                  <a:pt x="0" y="919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3" name="AutoShape 13"/>
          <p:cNvSpPr/>
          <p:nvPr/>
        </p:nvSpPr>
        <p:spPr>
          <a:xfrm flipH="1" flipV="1">
            <a:off x="0" y="4006010"/>
            <a:ext cx="10297157" cy="23977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5" name="AutoShape 15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3.               SCALE   DATA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732453" y="4358599"/>
            <a:ext cx="9535947" cy="2208153"/>
          </a:xfrm>
          <a:custGeom>
            <a:avLst/>
            <a:gdLst/>
            <a:ahLst/>
            <a:cxnLst/>
            <a:rect l="l" t="t" r="r" b="b"/>
            <a:pathLst>
              <a:path w="9535947" h="2208153">
                <a:moveTo>
                  <a:pt x="0" y="0"/>
                </a:moveTo>
                <a:lnTo>
                  <a:pt x="9535948" y="0"/>
                </a:lnTo>
                <a:lnTo>
                  <a:pt x="9535948" y="2208153"/>
                </a:lnTo>
                <a:lnTo>
                  <a:pt x="0" y="220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52913" y="6476812"/>
            <a:ext cx="6435538" cy="2208442"/>
          </a:xfrm>
          <a:custGeom>
            <a:avLst/>
            <a:gdLst/>
            <a:ahLst/>
            <a:cxnLst/>
            <a:rect l="l" t="t" r="r" b="b"/>
            <a:pathLst>
              <a:path w="6435538" h="2208442">
                <a:moveTo>
                  <a:pt x="0" y="0"/>
                </a:moveTo>
                <a:lnTo>
                  <a:pt x="6435538" y="0"/>
                </a:lnTo>
                <a:lnTo>
                  <a:pt x="6435538" y="2208442"/>
                </a:lnTo>
                <a:lnTo>
                  <a:pt x="0" y="2208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297157" y="1198190"/>
            <a:ext cx="7238186" cy="8624222"/>
          </a:xfrm>
          <a:custGeom>
            <a:avLst/>
            <a:gdLst/>
            <a:ahLst/>
            <a:cxnLst/>
            <a:rect l="l" t="t" r="r" b="b"/>
            <a:pathLst>
              <a:path w="7238186" h="8624222">
                <a:moveTo>
                  <a:pt x="0" y="0"/>
                </a:moveTo>
                <a:lnTo>
                  <a:pt x="7238186" y="0"/>
                </a:lnTo>
                <a:lnTo>
                  <a:pt x="7238186" y="8624221"/>
                </a:lnTo>
                <a:lnTo>
                  <a:pt x="0" y="8624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096233" y="3138198"/>
            <a:ext cx="293296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Label Encoding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2" name="AutoShape 12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3" name="AutoShape 13"/>
          <p:cNvSpPr/>
          <p:nvPr/>
        </p:nvSpPr>
        <p:spPr>
          <a:xfrm flipH="1">
            <a:off x="0" y="3981339"/>
            <a:ext cx="5135313" cy="2467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5" name="AutoShape 15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6" name="Group 16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3.               SCALE   DATA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5135473" y="6057730"/>
            <a:ext cx="12675650" cy="3672545"/>
          </a:xfrm>
          <a:custGeom>
            <a:avLst/>
            <a:gdLst/>
            <a:ahLst/>
            <a:cxnLst/>
            <a:rect l="l" t="t" r="r" b="b"/>
            <a:pathLst>
              <a:path w="12675650" h="3672545">
                <a:moveTo>
                  <a:pt x="0" y="0"/>
                </a:moveTo>
                <a:lnTo>
                  <a:pt x="12675651" y="0"/>
                </a:lnTo>
                <a:lnTo>
                  <a:pt x="12675651" y="3672544"/>
                </a:lnTo>
                <a:lnTo>
                  <a:pt x="0" y="36725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80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135313" y="2938336"/>
            <a:ext cx="12675810" cy="3201719"/>
          </a:xfrm>
          <a:custGeom>
            <a:avLst/>
            <a:gdLst/>
            <a:ahLst/>
            <a:cxnLst/>
            <a:rect l="l" t="t" r="r" b="b"/>
            <a:pathLst>
              <a:path w="12675810" h="3201719">
                <a:moveTo>
                  <a:pt x="0" y="0"/>
                </a:moveTo>
                <a:lnTo>
                  <a:pt x="12675811" y="0"/>
                </a:lnTo>
                <a:lnTo>
                  <a:pt x="12675811" y="3201719"/>
                </a:lnTo>
                <a:lnTo>
                  <a:pt x="0" y="3201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4422" y="4603440"/>
            <a:ext cx="5051051" cy="1536615"/>
          </a:xfrm>
          <a:custGeom>
            <a:avLst/>
            <a:gdLst/>
            <a:ahLst/>
            <a:cxnLst/>
            <a:rect l="l" t="t" r="r" b="b"/>
            <a:pathLst>
              <a:path w="5051051" h="1536615">
                <a:moveTo>
                  <a:pt x="0" y="0"/>
                </a:moveTo>
                <a:lnTo>
                  <a:pt x="5051051" y="0"/>
                </a:lnTo>
                <a:lnTo>
                  <a:pt x="5051051" y="1536615"/>
                </a:lnTo>
                <a:lnTo>
                  <a:pt x="0" y="1536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2152761" y="3091398"/>
            <a:ext cx="158103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Scaling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5805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grpSp>
        <p:nvGrpSpPr>
          <p:cNvPr id="3" name="Group 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4" name="AutoShape 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5" name="Group 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4.               PCA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028700" y="3508527"/>
            <a:ext cx="5232633" cy="7494462"/>
            <a:chOff x="0" y="0"/>
            <a:chExt cx="443357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23048" r="-2304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8932803" y="1028700"/>
            <a:ext cx="8841816" cy="8373240"/>
          </a:xfrm>
          <a:custGeom>
            <a:avLst/>
            <a:gdLst/>
            <a:ahLst/>
            <a:cxnLst/>
            <a:rect l="l" t="t" r="r" b="b"/>
            <a:pathLst>
              <a:path w="8841816" h="8373240">
                <a:moveTo>
                  <a:pt x="0" y="0"/>
                </a:moveTo>
                <a:lnTo>
                  <a:pt x="8841816" y="0"/>
                </a:lnTo>
                <a:lnTo>
                  <a:pt x="8841816" y="8373240"/>
                </a:lnTo>
                <a:lnTo>
                  <a:pt x="0" y="8373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19878" y="0"/>
            <a:ext cx="8799676" cy="10287000"/>
          </a:xfrm>
          <a:prstGeom prst="rect">
            <a:avLst/>
          </a:prstGeom>
          <a:solidFill>
            <a:srgbClr val="FEEBD4"/>
          </a:solidFill>
        </p:spPr>
      </p:sp>
      <p:sp>
        <p:nvSpPr>
          <p:cNvPr id="3" name="Freeform 3"/>
          <p:cNvSpPr/>
          <p:nvPr/>
        </p:nvSpPr>
        <p:spPr>
          <a:xfrm>
            <a:off x="10039862" y="201694"/>
            <a:ext cx="6760904" cy="8821965"/>
          </a:xfrm>
          <a:custGeom>
            <a:avLst/>
            <a:gdLst/>
            <a:ahLst/>
            <a:cxnLst/>
            <a:rect l="l" t="t" r="r" b="b"/>
            <a:pathLst>
              <a:path w="6760904" h="8821965">
                <a:moveTo>
                  <a:pt x="0" y="0"/>
                </a:moveTo>
                <a:lnTo>
                  <a:pt x="6760904" y="0"/>
                </a:lnTo>
                <a:lnTo>
                  <a:pt x="6760904" y="8821964"/>
                </a:lnTo>
                <a:lnTo>
                  <a:pt x="0" y="8821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0" y="-262657"/>
            <a:ext cx="8543084" cy="4119064"/>
          </a:xfrm>
          <a:prstGeom prst="rect">
            <a:avLst/>
          </a:prstGeom>
          <a:solidFill>
            <a:srgbClr val="0C0C0C">
              <a:alpha val="74902"/>
            </a:srgbClr>
          </a:solidFill>
        </p:spPr>
      </p:sp>
      <p:sp>
        <p:nvSpPr>
          <p:cNvPr id="5" name="Freeform 5"/>
          <p:cNvSpPr/>
          <p:nvPr/>
        </p:nvSpPr>
        <p:spPr>
          <a:xfrm>
            <a:off x="-93284" y="3856407"/>
            <a:ext cx="8473083" cy="4415816"/>
          </a:xfrm>
          <a:custGeom>
            <a:avLst/>
            <a:gdLst/>
            <a:ahLst/>
            <a:cxnLst/>
            <a:rect l="l" t="t" r="r" b="b"/>
            <a:pathLst>
              <a:path w="8473083" h="4415816">
                <a:moveTo>
                  <a:pt x="0" y="0"/>
                </a:moveTo>
                <a:lnTo>
                  <a:pt x="8473082" y="0"/>
                </a:lnTo>
                <a:lnTo>
                  <a:pt x="8473082" y="4415816"/>
                </a:lnTo>
                <a:lnTo>
                  <a:pt x="0" y="44158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272223"/>
            <a:ext cx="8379798" cy="2014777"/>
          </a:xfrm>
          <a:custGeom>
            <a:avLst/>
            <a:gdLst/>
            <a:ahLst/>
            <a:cxnLst/>
            <a:rect l="l" t="t" r="r" b="b"/>
            <a:pathLst>
              <a:path w="8379798" h="2014777">
                <a:moveTo>
                  <a:pt x="0" y="0"/>
                </a:moveTo>
                <a:lnTo>
                  <a:pt x="8379798" y="0"/>
                </a:lnTo>
                <a:lnTo>
                  <a:pt x="8379798" y="2014777"/>
                </a:lnTo>
                <a:lnTo>
                  <a:pt x="0" y="20147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89" b="-198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02104" y="877078"/>
            <a:ext cx="4375595" cy="1839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EEBD4"/>
                </a:solidFill>
                <a:latin typeface="Tinos Bold"/>
              </a:rPr>
              <a:t>GIỚI THIỆU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EEBD4"/>
                </a:solidFill>
                <a:latin typeface="Tinos Bold"/>
              </a:rPr>
              <a:t>BỘ DỮ LIỆU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5006" y="9308186"/>
            <a:ext cx="7125759" cy="685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0"/>
              </a:lnSpc>
              <a:spcBef>
                <a:spcPct val="0"/>
              </a:spcBef>
            </a:pPr>
            <a:r>
              <a:rPr lang="en-US" sz="2600" u="sng" spc="-130">
                <a:solidFill>
                  <a:srgbClr val="FEEBD4"/>
                </a:solidFill>
                <a:latin typeface="Tinos"/>
                <a:hlinkClick r:id="rId5" tooltip="https://www.kaggle.com/datasets/imakash3011/customer-personality-analysis"/>
              </a:rPr>
              <a:t>HTTPS://WWW.KAGGLE.COM/DATASETS/IMAKASH3011/CUSTOMER-PERSONALITY-ANALYSIS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2" name="AutoShape 12"/>
          <p:cNvSpPr/>
          <p:nvPr/>
        </p:nvSpPr>
        <p:spPr>
          <a:xfrm flipH="1">
            <a:off x="160" y="6304804"/>
            <a:ext cx="5135313" cy="2467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4" name="AutoShape 1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4.               PCA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5090173" y="3024723"/>
            <a:ext cx="12845039" cy="6493486"/>
          </a:xfrm>
          <a:custGeom>
            <a:avLst/>
            <a:gdLst/>
            <a:ahLst/>
            <a:cxnLst/>
            <a:rect l="l" t="t" r="r" b="b"/>
            <a:pathLst>
              <a:path w="12845039" h="6493486">
                <a:moveTo>
                  <a:pt x="0" y="0"/>
                </a:moveTo>
                <a:lnTo>
                  <a:pt x="12845039" y="0"/>
                </a:lnTo>
                <a:lnTo>
                  <a:pt x="12845039" y="6493487"/>
                </a:lnTo>
                <a:lnTo>
                  <a:pt x="0" y="649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48248" y="4710064"/>
            <a:ext cx="337705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Giảm chiều dữ liệu 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từ 20 xuống 3</a:t>
            </a:r>
          </a:p>
        </p:txBody>
      </p:sp>
      <p:sp>
        <p:nvSpPr>
          <p:cNvPr id="4" name="Freeform 4"/>
          <p:cNvSpPr/>
          <p:nvPr/>
        </p:nvSpPr>
        <p:spPr>
          <a:xfrm rot="-6676976" flipH="1">
            <a:off x="15730068" y="-1233491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5805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sp>
        <p:nvSpPr>
          <p:cNvPr id="3" name="Freeform 3"/>
          <p:cNvSpPr/>
          <p:nvPr/>
        </p:nvSpPr>
        <p:spPr>
          <a:xfrm>
            <a:off x="7834181" y="1816996"/>
            <a:ext cx="10453819" cy="7775028"/>
          </a:xfrm>
          <a:custGeom>
            <a:avLst/>
            <a:gdLst/>
            <a:ahLst/>
            <a:cxnLst/>
            <a:rect l="l" t="t" r="r" b="b"/>
            <a:pathLst>
              <a:path w="10453819" h="7775028">
                <a:moveTo>
                  <a:pt x="0" y="0"/>
                </a:moveTo>
                <a:lnTo>
                  <a:pt x="10453819" y="0"/>
                </a:lnTo>
                <a:lnTo>
                  <a:pt x="10453819" y="7775027"/>
                </a:lnTo>
                <a:lnTo>
                  <a:pt x="0" y="7775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508527"/>
            <a:ext cx="5232633" cy="7494462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3"/>
              <a:stretch>
                <a:fillRect l="-49316" r="-4931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7" name="AutoShape 7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404496" y="980673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5.               CLUSTERING MODEL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38802" y="1883671"/>
            <a:ext cx="218679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K-MEANS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2" name="AutoShape 12"/>
          <p:cNvSpPr/>
          <p:nvPr/>
        </p:nvSpPr>
        <p:spPr>
          <a:xfrm flipH="1">
            <a:off x="160" y="4553497"/>
            <a:ext cx="8350357" cy="2467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4" name="AutoShape 14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5" name="Group 15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404496" y="980673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5.               CLUSTERING MODEL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732453" y="4897255"/>
            <a:ext cx="8146476" cy="1986456"/>
          </a:xfrm>
          <a:custGeom>
            <a:avLst/>
            <a:gdLst/>
            <a:ahLst/>
            <a:cxnLst/>
            <a:rect l="l" t="t" r="r" b="b"/>
            <a:pathLst>
              <a:path w="8146476" h="1986456">
                <a:moveTo>
                  <a:pt x="0" y="0"/>
                </a:moveTo>
                <a:lnTo>
                  <a:pt x="8146476" y="0"/>
                </a:lnTo>
                <a:lnTo>
                  <a:pt x="8146476" y="1986456"/>
                </a:lnTo>
                <a:lnTo>
                  <a:pt x="0" y="1986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350517" y="489906"/>
            <a:ext cx="9584694" cy="9446054"/>
          </a:xfrm>
          <a:custGeom>
            <a:avLst/>
            <a:gdLst/>
            <a:ahLst/>
            <a:cxnLst/>
            <a:rect l="l" t="t" r="r" b="b"/>
            <a:pathLst>
              <a:path w="9584694" h="9446054">
                <a:moveTo>
                  <a:pt x="0" y="0"/>
                </a:moveTo>
                <a:lnTo>
                  <a:pt x="9584695" y="0"/>
                </a:lnTo>
                <a:lnTo>
                  <a:pt x="9584695" y="9446054"/>
                </a:lnTo>
                <a:lnTo>
                  <a:pt x="0" y="9446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78099" y="3697823"/>
            <a:ext cx="3030885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Chọn cụm tối ưu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5" name="Group 5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1" name="AutoShape 11"/>
          <p:cNvSpPr/>
          <p:nvPr/>
        </p:nvSpPr>
        <p:spPr>
          <a:xfrm flipH="1">
            <a:off x="98" y="3664486"/>
            <a:ext cx="8350357" cy="24671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3" name="AutoShape 13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404496" y="980673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5.               CLUSTERING MODEL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32453" y="3903468"/>
            <a:ext cx="7618064" cy="2759299"/>
          </a:xfrm>
          <a:custGeom>
            <a:avLst/>
            <a:gdLst/>
            <a:ahLst/>
            <a:cxnLst/>
            <a:rect l="l" t="t" r="r" b="b"/>
            <a:pathLst>
              <a:path w="7618064" h="2759299">
                <a:moveTo>
                  <a:pt x="0" y="0"/>
                </a:moveTo>
                <a:lnTo>
                  <a:pt x="7618064" y="0"/>
                </a:lnTo>
                <a:lnTo>
                  <a:pt x="7618064" y="2759299"/>
                </a:lnTo>
                <a:lnTo>
                  <a:pt x="0" y="2759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09783" y="523291"/>
            <a:ext cx="9125429" cy="9351445"/>
          </a:xfrm>
          <a:custGeom>
            <a:avLst/>
            <a:gdLst/>
            <a:ahLst/>
            <a:cxnLst/>
            <a:rect l="l" t="t" r="r" b="b"/>
            <a:pathLst>
              <a:path w="9125429" h="9351445">
                <a:moveTo>
                  <a:pt x="0" y="0"/>
                </a:moveTo>
                <a:lnTo>
                  <a:pt x="9125429" y="0"/>
                </a:lnTo>
                <a:lnTo>
                  <a:pt x="9125429" y="9351446"/>
                </a:lnTo>
                <a:lnTo>
                  <a:pt x="0" y="9351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32453" y="6664952"/>
            <a:ext cx="5075356" cy="2458099"/>
          </a:xfrm>
          <a:custGeom>
            <a:avLst/>
            <a:gdLst/>
            <a:ahLst/>
            <a:cxnLst/>
            <a:rect l="l" t="t" r="r" b="b"/>
            <a:pathLst>
              <a:path w="5075356" h="2458099">
                <a:moveTo>
                  <a:pt x="0" y="0"/>
                </a:moveTo>
                <a:lnTo>
                  <a:pt x="5075357" y="0"/>
                </a:lnTo>
                <a:lnTo>
                  <a:pt x="5075357" y="2458100"/>
                </a:lnTo>
                <a:lnTo>
                  <a:pt x="0" y="2458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78295" y="3091398"/>
            <a:ext cx="4384774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Tiến hành chạy mô hình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5" name="Group 5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1" name="AutoShape 11"/>
          <p:cNvSpPr/>
          <p:nvPr/>
        </p:nvSpPr>
        <p:spPr>
          <a:xfrm flipH="1">
            <a:off x="-204497" y="3631148"/>
            <a:ext cx="9740663" cy="58008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3" name="AutoShape 13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404496" y="980673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5.               CLUSTERING MODEL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4096146"/>
            <a:ext cx="4635698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Tỉ lệ các cụm khách hàng : </a:t>
            </a:r>
          </a:p>
        </p:txBody>
      </p:sp>
      <p:sp>
        <p:nvSpPr>
          <p:cNvPr id="20" name="Freeform 20"/>
          <p:cNvSpPr/>
          <p:nvPr/>
        </p:nvSpPr>
        <p:spPr>
          <a:xfrm>
            <a:off x="0" y="4940696"/>
            <a:ext cx="5075356" cy="2458099"/>
          </a:xfrm>
          <a:custGeom>
            <a:avLst/>
            <a:gdLst/>
            <a:ahLst/>
            <a:cxnLst/>
            <a:rect l="l" t="t" r="r" b="b"/>
            <a:pathLst>
              <a:path w="5075356" h="2458099">
                <a:moveTo>
                  <a:pt x="0" y="0"/>
                </a:moveTo>
                <a:lnTo>
                  <a:pt x="5075356" y="0"/>
                </a:lnTo>
                <a:lnTo>
                  <a:pt x="5075356" y="2458099"/>
                </a:lnTo>
                <a:lnTo>
                  <a:pt x="0" y="2458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665835" y="4635896"/>
            <a:ext cx="5886325" cy="5880238"/>
          </a:xfrm>
          <a:custGeom>
            <a:avLst/>
            <a:gdLst/>
            <a:ahLst/>
            <a:cxnLst/>
            <a:rect l="l" t="t" r="r" b="b"/>
            <a:pathLst>
              <a:path w="5886325" h="5880238">
                <a:moveTo>
                  <a:pt x="0" y="0"/>
                </a:moveTo>
                <a:lnTo>
                  <a:pt x="5886325" y="0"/>
                </a:lnTo>
                <a:lnTo>
                  <a:pt x="5886325" y="5880238"/>
                </a:lnTo>
                <a:lnTo>
                  <a:pt x="0" y="5880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888955" y="787631"/>
            <a:ext cx="8399045" cy="9120490"/>
          </a:xfrm>
          <a:custGeom>
            <a:avLst/>
            <a:gdLst/>
            <a:ahLst/>
            <a:cxnLst/>
            <a:rect l="l" t="t" r="r" b="b"/>
            <a:pathLst>
              <a:path w="8399045" h="9120490">
                <a:moveTo>
                  <a:pt x="0" y="0"/>
                </a:moveTo>
                <a:lnTo>
                  <a:pt x="8399045" y="0"/>
                </a:lnTo>
                <a:lnTo>
                  <a:pt x="8399045" y="9120490"/>
                </a:lnTo>
                <a:lnTo>
                  <a:pt x="0" y="9120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38062" y="1050131"/>
            <a:ext cx="4058484" cy="1227691"/>
          </a:xfrm>
          <a:custGeom>
            <a:avLst/>
            <a:gdLst/>
            <a:ahLst/>
            <a:cxnLst/>
            <a:rect l="l" t="t" r="r" b="b"/>
            <a:pathLst>
              <a:path w="4058484" h="1227691">
                <a:moveTo>
                  <a:pt x="0" y="0"/>
                </a:moveTo>
                <a:lnTo>
                  <a:pt x="4058484" y="0"/>
                </a:lnTo>
                <a:lnTo>
                  <a:pt x="4058484" y="1227691"/>
                </a:lnTo>
                <a:lnTo>
                  <a:pt x="0" y="122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1615805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28700" y="3508527"/>
            <a:ext cx="5232633" cy="7494462"/>
            <a:chOff x="0" y="0"/>
            <a:chExt cx="443357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4"/>
              <a:stretch>
                <a:fillRect l="-77374" r="-77374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7" name="AutoShape 7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7528195" y="9653837"/>
            <a:ext cx="10759805" cy="243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7528184" y="9263062"/>
            <a:ext cx="10759805" cy="24324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rot="1188882">
            <a:off x="7248140" y="1550183"/>
            <a:ext cx="560066" cy="629931"/>
          </a:xfrm>
          <a:custGeom>
            <a:avLst/>
            <a:gdLst/>
            <a:ahLst/>
            <a:cxnLst/>
            <a:rect l="l" t="t" r="r" b="b"/>
            <a:pathLst>
              <a:path w="560066" h="629931">
                <a:moveTo>
                  <a:pt x="0" y="0"/>
                </a:moveTo>
                <a:lnTo>
                  <a:pt x="560066" y="0"/>
                </a:lnTo>
                <a:lnTo>
                  <a:pt x="560066" y="629931"/>
                </a:lnTo>
                <a:lnTo>
                  <a:pt x="0" y="6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3251361" y="2597116"/>
            <a:ext cx="1445380" cy="963587"/>
          </a:xfrm>
          <a:custGeom>
            <a:avLst/>
            <a:gdLst/>
            <a:ahLst/>
            <a:cxnLst/>
            <a:rect l="l" t="t" r="r" b="b"/>
            <a:pathLst>
              <a:path w="1445380" h="963587">
                <a:moveTo>
                  <a:pt x="0" y="0"/>
                </a:moveTo>
                <a:lnTo>
                  <a:pt x="1445380" y="0"/>
                </a:lnTo>
                <a:lnTo>
                  <a:pt x="1445380" y="963587"/>
                </a:lnTo>
                <a:lnTo>
                  <a:pt x="0" y="9635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038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348270" y="1028700"/>
            <a:ext cx="7251562" cy="1341901"/>
            <a:chOff x="0" y="0"/>
            <a:chExt cx="9668749" cy="1789201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668749" cy="1789201"/>
              <a:chOff x="0" y="0"/>
              <a:chExt cx="2833430" cy="52432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833430" cy="524326"/>
              </a:xfrm>
              <a:custGeom>
                <a:avLst/>
                <a:gdLst/>
                <a:ahLst/>
                <a:cxnLst/>
                <a:rect l="l" t="t" r="r" b="b"/>
                <a:pathLst>
                  <a:path w="2833430" h="524326">
                    <a:moveTo>
                      <a:pt x="0" y="0"/>
                    </a:moveTo>
                    <a:lnTo>
                      <a:pt x="2833430" y="0"/>
                    </a:lnTo>
                    <a:lnTo>
                      <a:pt x="2833430" y="524326"/>
                    </a:lnTo>
                    <a:lnTo>
                      <a:pt x="0" y="524326"/>
                    </a:lnTo>
                    <a:close/>
                  </a:path>
                </a:pathLst>
              </a:custGeom>
              <a:solidFill>
                <a:srgbClr val="BBB0AB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44614" y="471328"/>
              <a:ext cx="9179520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Đặc điểm từng phân khúc khách hàng </a:t>
              </a:r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13251361" y="5867568"/>
            <a:ext cx="1445380" cy="963587"/>
          </a:xfrm>
          <a:custGeom>
            <a:avLst/>
            <a:gdLst/>
            <a:ahLst/>
            <a:cxnLst/>
            <a:rect l="l" t="t" r="r" b="b"/>
            <a:pathLst>
              <a:path w="1445380" h="963587">
                <a:moveTo>
                  <a:pt x="0" y="0"/>
                </a:moveTo>
                <a:lnTo>
                  <a:pt x="1445380" y="0"/>
                </a:lnTo>
                <a:lnTo>
                  <a:pt x="1445380" y="963586"/>
                </a:lnTo>
                <a:lnTo>
                  <a:pt x="0" y="9635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0385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348270" y="3801599"/>
            <a:ext cx="7251562" cy="1846726"/>
            <a:chOff x="0" y="0"/>
            <a:chExt cx="9668749" cy="2462301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9668749" cy="2462301"/>
              <a:chOff x="0" y="0"/>
              <a:chExt cx="2833430" cy="72157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33430" cy="721578"/>
              </a:xfrm>
              <a:custGeom>
                <a:avLst/>
                <a:gdLst/>
                <a:ahLst/>
                <a:cxnLst/>
                <a:rect l="l" t="t" r="r" b="b"/>
                <a:pathLst>
                  <a:path w="2833430" h="721578">
                    <a:moveTo>
                      <a:pt x="0" y="0"/>
                    </a:moveTo>
                    <a:lnTo>
                      <a:pt x="2833430" y="0"/>
                    </a:lnTo>
                    <a:lnTo>
                      <a:pt x="2833430" y="721578"/>
                    </a:lnTo>
                    <a:lnTo>
                      <a:pt x="0" y="721578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44614" y="471328"/>
              <a:ext cx="9179520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DFD4CB"/>
                  </a:solidFill>
                  <a:latin typeface="Tinos"/>
                </a:rPr>
                <a:t>Những nhóm khách hàng trải qua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DFD4CB"/>
                  </a:solidFill>
                  <a:latin typeface="Tinos"/>
                </a:rPr>
                <a:t>các chiến dịch của công ty ra sao ?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348270" y="7072051"/>
            <a:ext cx="7251562" cy="1341901"/>
            <a:chOff x="0" y="0"/>
            <a:chExt cx="9668749" cy="178920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9668749" cy="1789201"/>
              <a:chOff x="0" y="0"/>
              <a:chExt cx="2833430" cy="524326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2833430" cy="524326"/>
              </a:xfrm>
              <a:custGeom>
                <a:avLst/>
                <a:gdLst/>
                <a:ahLst/>
                <a:cxnLst/>
                <a:rect l="l" t="t" r="r" b="b"/>
                <a:pathLst>
                  <a:path w="2833430" h="524326">
                    <a:moveTo>
                      <a:pt x="0" y="0"/>
                    </a:moveTo>
                    <a:lnTo>
                      <a:pt x="2833430" y="0"/>
                    </a:lnTo>
                    <a:lnTo>
                      <a:pt x="2833430" y="524326"/>
                    </a:lnTo>
                    <a:lnTo>
                      <a:pt x="0" y="524326"/>
                    </a:lnTo>
                    <a:close/>
                  </a:path>
                </a:pathLst>
              </a:custGeom>
              <a:solidFill>
                <a:srgbClr val="6B2E2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244614" y="471328"/>
              <a:ext cx="9179520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DFD4CB"/>
                  </a:solidFill>
                  <a:latin typeface="Tinos"/>
                </a:rPr>
                <a:t>Đề xuất chiến lược marketing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851845"/>
            <a:chOff x="0" y="0"/>
            <a:chExt cx="2757928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7131045"/>
            </a:xfrm>
            <a:custGeom>
              <a:avLst/>
              <a:gdLst/>
              <a:ahLst/>
              <a:cxnLst/>
              <a:rect l="l" t="t" r="r" b="b"/>
              <a:pathLst>
                <a:path w="27579284" h="7131045">
                  <a:moveTo>
                    <a:pt x="2735322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27579284" y="7131045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8756930" y="425665"/>
            <a:ext cx="8947301" cy="9435671"/>
          </a:xfrm>
          <a:custGeom>
            <a:avLst/>
            <a:gdLst/>
            <a:ahLst/>
            <a:cxnLst/>
            <a:rect l="l" t="t" r="r" b="b"/>
            <a:pathLst>
              <a:path w="8947301" h="9435671">
                <a:moveTo>
                  <a:pt x="0" y="0"/>
                </a:moveTo>
                <a:lnTo>
                  <a:pt x="8947301" y="0"/>
                </a:lnTo>
                <a:lnTo>
                  <a:pt x="8947301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605364" y="3458133"/>
            <a:ext cx="6284832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INCOME THEO TỪNG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PHÂN  KHÚC KHÁCH HÀNG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09838" y="5630767"/>
            <a:ext cx="8147312" cy="4656233"/>
            <a:chOff x="0" y="0"/>
            <a:chExt cx="2465842" cy="140924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9" name="TextBox 19"/>
          <p:cNvSpPr txBox="1"/>
          <p:nvPr/>
        </p:nvSpPr>
        <p:spPr>
          <a:xfrm>
            <a:off x="1028700" y="6076108"/>
            <a:ext cx="6861496" cy="359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>
                <a:solidFill>
                  <a:srgbClr val="32620E"/>
                </a:solidFill>
                <a:latin typeface="Alegreya Sans Regular Bold"/>
              </a:rPr>
              <a:t>Cụm 2 (xanh lá)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 nằm trong khoảng có thu nhập </a:t>
            </a:r>
            <a:r>
              <a:rPr lang="en-US" sz="4000">
                <a:solidFill>
                  <a:srgbClr val="32620E"/>
                </a:solidFill>
                <a:latin typeface="Alegreya Sans Regular Bold"/>
              </a:rPr>
              <a:t>cao nhất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, nhưng </a:t>
            </a:r>
            <a:r>
              <a:rPr lang="en-US" sz="4000">
                <a:solidFill>
                  <a:srgbClr val="3552C8"/>
                </a:solidFill>
                <a:latin typeface="Alegreya Sans Regular Bold"/>
              </a:rPr>
              <a:t>cụm 0 (xanh biển)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 chiếm số lượng khách hàng đông nhất lại </a:t>
            </a:r>
            <a:r>
              <a:rPr lang="en-US" sz="4000">
                <a:solidFill>
                  <a:srgbClr val="3552C8"/>
                </a:solidFill>
                <a:latin typeface="Alegreya Sans Regular Bold"/>
              </a:rPr>
              <a:t>nằm  ở khoảng có thu nhập thấp.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851845"/>
            <a:chOff x="0" y="0"/>
            <a:chExt cx="2757928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7131045"/>
            </a:xfrm>
            <a:custGeom>
              <a:avLst/>
              <a:gdLst/>
              <a:ahLst/>
              <a:cxnLst/>
              <a:rect l="l" t="t" r="r" b="b"/>
              <a:pathLst>
                <a:path w="27579284" h="7131045">
                  <a:moveTo>
                    <a:pt x="2735322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27579284" y="7131045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09838" y="5630767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932006" y="425665"/>
            <a:ext cx="8772225" cy="9435671"/>
          </a:xfrm>
          <a:custGeom>
            <a:avLst/>
            <a:gdLst/>
            <a:ahLst/>
            <a:cxnLst/>
            <a:rect l="l" t="t" r="r" b="b"/>
            <a:pathLst>
              <a:path w="8772225" h="9435671">
                <a:moveTo>
                  <a:pt x="0" y="0"/>
                </a:moveTo>
                <a:lnTo>
                  <a:pt x="8772225" y="0"/>
                </a:lnTo>
                <a:lnTo>
                  <a:pt x="8772225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SPENT THEO TỪNG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PHÂN  KHÚC KHÁCH HÀNG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076108"/>
            <a:ext cx="6861496" cy="288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>
                <a:solidFill>
                  <a:srgbClr val="32620E"/>
                </a:solidFill>
                <a:latin typeface="Alegreya Sans Regular Bold"/>
              </a:rPr>
              <a:t>Cụm 2 (xanh lá)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 là cụm có khoảng </a:t>
            </a:r>
            <a:r>
              <a:rPr lang="en-US" sz="4000">
                <a:solidFill>
                  <a:srgbClr val="32620E"/>
                </a:solidFill>
                <a:latin typeface="Alegreya Sans Regular Bold"/>
              </a:rPr>
              <a:t>chi tiêu nhiều nhất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. </a:t>
            </a:r>
            <a:r>
              <a:rPr lang="en-US" sz="4000">
                <a:solidFill>
                  <a:srgbClr val="3552C8"/>
                </a:solidFill>
                <a:latin typeface="Alegreya Sans Regular Bold"/>
              </a:rPr>
              <a:t>Cụm 0 (xanh biển)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 là cụm có khoảng </a:t>
            </a:r>
            <a:r>
              <a:rPr lang="en-US" sz="4000">
                <a:solidFill>
                  <a:srgbClr val="3552C8"/>
                </a:solidFill>
                <a:latin typeface="Alegreya Sans Regular Bold"/>
              </a:rPr>
              <a:t>chi tiêu ít nhất.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851845"/>
            <a:chOff x="0" y="0"/>
            <a:chExt cx="2757928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7131045"/>
            </a:xfrm>
            <a:custGeom>
              <a:avLst/>
              <a:gdLst/>
              <a:ahLst/>
              <a:cxnLst/>
              <a:rect l="l" t="t" r="r" b="b"/>
              <a:pathLst>
                <a:path w="27579284" h="7131045">
                  <a:moveTo>
                    <a:pt x="2735322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27579284" y="7131045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09838" y="5630767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657150" y="109833"/>
            <a:ext cx="9775382" cy="10067334"/>
          </a:xfrm>
          <a:custGeom>
            <a:avLst/>
            <a:gdLst/>
            <a:ahLst/>
            <a:cxnLst/>
            <a:rect l="l" t="t" r="r" b="b"/>
            <a:pathLst>
              <a:path w="9775382" h="10067334">
                <a:moveTo>
                  <a:pt x="0" y="0"/>
                </a:moveTo>
                <a:lnTo>
                  <a:pt x="9775382" y="0"/>
                </a:lnTo>
                <a:lnTo>
                  <a:pt x="9775382" y="10067334"/>
                </a:lnTo>
                <a:lnTo>
                  <a:pt x="0" y="10067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BIỂU ĐỒ PHÂN TÁN CỦA INCOME VÀ SPENT THEO TỪNG CỤM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29204" y="6780958"/>
            <a:ext cx="6861496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Có xu hướng khách hàng c</a:t>
            </a:r>
            <a:r>
              <a:rPr lang="en-US" sz="4000">
                <a:solidFill>
                  <a:srgbClr val="393939"/>
                </a:solidFill>
                <a:latin typeface="Alegreya Sans Regular Bold"/>
              </a:rPr>
              <a:t>ó thu nhập càng cao thì độ chi tiêu càng tăng và ngược lại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666975" y="2680942"/>
            <a:ext cx="9931772" cy="1851845"/>
            <a:chOff x="0" y="0"/>
            <a:chExt cx="38245062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245061" cy="7131045"/>
            </a:xfrm>
            <a:custGeom>
              <a:avLst/>
              <a:gdLst/>
              <a:ahLst/>
              <a:cxnLst/>
              <a:rect l="l" t="t" r="r" b="b"/>
              <a:pathLst>
                <a:path w="38245061" h="7131045">
                  <a:moveTo>
                    <a:pt x="38019000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38245061" y="7131045"/>
                  </a:lnTo>
                  <a:lnTo>
                    <a:pt x="38245061" y="0"/>
                  </a:lnTo>
                  <a:lnTo>
                    <a:pt x="38019000" y="0"/>
                  </a:lnTo>
                  <a:close/>
                  <a:moveTo>
                    <a:pt x="38019000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38019000" y="228600"/>
                  </a:lnTo>
                  <a:lnTo>
                    <a:pt x="38019000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0775849" y="2680942"/>
            <a:ext cx="7512151" cy="2676204"/>
          </a:xfrm>
          <a:custGeom>
            <a:avLst/>
            <a:gdLst/>
            <a:ahLst/>
            <a:cxnLst/>
            <a:rect l="l" t="t" r="r" b="b"/>
            <a:pathLst>
              <a:path w="7512151" h="2676204">
                <a:moveTo>
                  <a:pt x="0" y="0"/>
                </a:moveTo>
                <a:lnTo>
                  <a:pt x="7512151" y="0"/>
                </a:lnTo>
                <a:lnTo>
                  <a:pt x="7512151" y="2676204"/>
                </a:lnTo>
                <a:lnTo>
                  <a:pt x="0" y="2676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75849" y="5178951"/>
            <a:ext cx="7512151" cy="2474054"/>
          </a:xfrm>
          <a:custGeom>
            <a:avLst/>
            <a:gdLst/>
            <a:ahLst/>
            <a:cxnLst/>
            <a:rect l="l" t="t" r="r" b="b"/>
            <a:pathLst>
              <a:path w="7512151" h="2474054">
                <a:moveTo>
                  <a:pt x="0" y="0"/>
                </a:moveTo>
                <a:lnTo>
                  <a:pt x="7512151" y="0"/>
                </a:lnTo>
                <a:lnTo>
                  <a:pt x="7512151" y="2474054"/>
                </a:lnTo>
                <a:lnTo>
                  <a:pt x="0" y="2474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081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775849" y="177438"/>
            <a:ext cx="7512151" cy="2503504"/>
          </a:xfrm>
          <a:custGeom>
            <a:avLst/>
            <a:gdLst/>
            <a:ahLst/>
            <a:cxnLst/>
            <a:rect l="l" t="t" r="r" b="b"/>
            <a:pathLst>
              <a:path w="7512151" h="2503504">
                <a:moveTo>
                  <a:pt x="0" y="0"/>
                </a:moveTo>
                <a:lnTo>
                  <a:pt x="7512151" y="0"/>
                </a:lnTo>
                <a:lnTo>
                  <a:pt x="7512151" y="2503504"/>
                </a:lnTo>
                <a:lnTo>
                  <a:pt x="0" y="2503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99" r="-1099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7046973"/>
            <a:ext cx="5632860" cy="3190323"/>
          </a:xfrm>
          <a:custGeom>
            <a:avLst/>
            <a:gdLst/>
            <a:ahLst/>
            <a:cxnLst/>
            <a:rect l="l" t="t" r="r" b="b"/>
            <a:pathLst>
              <a:path w="5632860" h="3190323">
                <a:moveTo>
                  <a:pt x="0" y="0"/>
                </a:moveTo>
                <a:lnTo>
                  <a:pt x="5632860" y="0"/>
                </a:lnTo>
                <a:lnTo>
                  <a:pt x="5632860" y="3190323"/>
                </a:lnTo>
                <a:lnTo>
                  <a:pt x="0" y="3190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752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594052" y="7230480"/>
            <a:ext cx="5392354" cy="3056520"/>
          </a:xfrm>
          <a:custGeom>
            <a:avLst/>
            <a:gdLst/>
            <a:ahLst/>
            <a:cxnLst/>
            <a:rect l="l" t="t" r="r" b="b"/>
            <a:pathLst>
              <a:path w="5392354" h="3056520">
                <a:moveTo>
                  <a:pt x="0" y="0"/>
                </a:moveTo>
                <a:lnTo>
                  <a:pt x="5392354" y="0"/>
                </a:lnTo>
                <a:lnTo>
                  <a:pt x="5392354" y="3056520"/>
                </a:lnTo>
                <a:lnTo>
                  <a:pt x="0" y="30565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544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0775849" y="7653005"/>
            <a:ext cx="7659465" cy="2584291"/>
          </a:xfrm>
          <a:custGeom>
            <a:avLst/>
            <a:gdLst/>
            <a:ahLst/>
            <a:cxnLst/>
            <a:rect l="l" t="t" r="r" b="b"/>
            <a:pathLst>
              <a:path w="7659465" h="2584291">
                <a:moveTo>
                  <a:pt x="0" y="0"/>
                </a:moveTo>
                <a:lnTo>
                  <a:pt x="7659465" y="0"/>
                </a:lnTo>
                <a:lnTo>
                  <a:pt x="7659465" y="2584291"/>
                </a:lnTo>
                <a:lnTo>
                  <a:pt x="0" y="25842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2981136"/>
            <a:ext cx="9130705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VẬY TỪNG NHÓM KHÁCH HÀNG CHI TIÊU RA SAO CHO TỪNG LOẠI SẢN PHẨM CỦA CTY ? 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0" y="4558831"/>
            <a:ext cx="10775849" cy="2488143"/>
            <a:chOff x="0" y="0"/>
            <a:chExt cx="3261387" cy="75305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61387" cy="753054"/>
            </a:xfrm>
            <a:custGeom>
              <a:avLst/>
              <a:gdLst/>
              <a:ahLst/>
              <a:cxnLst/>
              <a:rect l="l" t="t" r="r" b="b"/>
              <a:pathLst>
                <a:path w="3261387" h="753054">
                  <a:moveTo>
                    <a:pt x="0" y="0"/>
                  </a:moveTo>
                  <a:lnTo>
                    <a:pt x="3261387" y="0"/>
                  </a:lnTo>
                  <a:lnTo>
                    <a:pt x="3261387" y="753054"/>
                  </a:lnTo>
                  <a:lnTo>
                    <a:pt x="0" y="753054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66975" y="4703709"/>
            <a:ext cx="9731693" cy="218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>
                <a:solidFill>
                  <a:srgbClr val="393939"/>
                </a:solidFill>
                <a:latin typeface="Alegreya Sans Regular Bold"/>
              </a:rPr>
              <a:t>Cụm 1 và cụm 2 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chi tiêu nhiều cho sản phẩm của công ty. </a:t>
            </a: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(Chi rất nhiều ở sản phẩm thịt và rượu)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99135"/>
            <a:ext cx="8023368" cy="5248369"/>
          </a:xfrm>
          <a:custGeom>
            <a:avLst/>
            <a:gdLst/>
            <a:ahLst/>
            <a:cxnLst/>
            <a:rect l="l" t="t" r="r" b="b"/>
            <a:pathLst>
              <a:path w="8023368" h="5248369">
                <a:moveTo>
                  <a:pt x="0" y="0"/>
                </a:moveTo>
                <a:lnTo>
                  <a:pt x="8023368" y="0"/>
                </a:lnTo>
                <a:lnTo>
                  <a:pt x="8023368" y="5248368"/>
                </a:lnTo>
                <a:lnTo>
                  <a:pt x="0" y="5248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46783" y="1477081"/>
            <a:ext cx="7655260" cy="3488036"/>
          </a:xfrm>
          <a:custGeom>
            <a:avLst/>
            <a:gdLst/>
            <a:ahLst/>
            <a:cxnLst/>
            <a:rect l="l" t="t" r="r" b="b"/>
            <a:pathLst>
              <a:path w="7655260" h="3488036">
                <a:moveTo>
                  <a:pt x="0" y="0"/>
                </a:moveTo>
                <a:lnTo>
                  <a:pt x="7655260" y="0"/>
                </a:lnTo>
                <a:lnTo>
                  <a:pt x="7655260" y="3488036"/>
                </a:lnTo>
                <a:lnTo>
                  <a:pt x="0" y="3488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15394" y="7878371"/>
            <a:ext cx="13062778" cy="2396598"/>
          </a:xfrm>
          <a:custGeom>
            <a:avLst/>
            <a:gdLst/>
            <a:ahLst/>
            <a:cxnLst/>
            <a:rect l="l" t="t" r="r" b="b"/>
            <a:pathLst>
              <a:path w="13062778" h="2396598">
                <a:moveTo>
                  <a:pt x="0" y="0"/>
                </a:moveTo>
                <a:lnTo>
                  <a:pt x="13062778" y="0"/>
                </a:lnTo>
                <a:lnTo>
                  <a:pt x="13062778" y="2396599"/>
                </a:lnTo>
                <a:lnTo>
                  <a:pt x="0" y="239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23368" y="4965117"/>
            <a:ext cx="10264632" cy="2840864"/>
          </a:xfrm>
          <a:custGeom>
            <a:avLst/>
            <a:gdLst/>
            <a:ahLst/>
            <a:cxnLst/>
            <a:rect l="l" t="t" r="r" b="b"/>
            <a:pathLst>
              <a:path w="10264632" h="2840864">
                <a:moveTo>
                  <a:pt x="0" y="0"/>
                </a:moveTo>
                <a:lnTo>
                  <a:pt x="10264632" y="0"/>
                </a:lnTo>
                <a:lnTo>
                  <a:pt x="10264632" y="2840864"/>
                </a:lnTo>
                <a:lnTo>
                  <a:pt x="0" y="28408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81213" y="244779"/>
            <a:ext cx="10525575" cy="915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EEBD4"/>
                </a:solidFill>
                <a:latin typeface="Tinos Bold"/>
              </a:rPr>
              <a:t>GIỚI THIỆU BỘ DỮ LIỆU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316723"/>
            <a:chOff x="0" y="0"/>
            <a:chExt cx="27579283" cy="507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5070411"/>
            </a:xfrm>
            <a:custGeom>
              <a:avLst/>
              <a:gdLst/>
              <a:ahLst/>
              <a:cxnLst/>
              <a:rect l="l" t="t" r="r" b="b"/>
              <a:pathLst>
                <a:path w="27579284" h="5070411">
                  <a:moveTo>
                    <a:pt x="27353223" y="0"/>
                  </a:moveTo>
                  <a:lnTo>
                    <a:pt x="0" y="0"/>
                  </a:lnTo>
                  <a:lnTo>
                    <a:pt x="0" y="5070411"/>
                  </a:lnTo>
                  <a:lnTo>
                    <a:pt x="27579284" y="5070411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4844352"/>
                  </a:moveTo>
                  <a:lnTo>
                    <a:pt x="228600" y="4844352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484435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66975" y="5143500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924321" y="0"/>
            <a:ext cx="9363679" cy="10287000"/>
          </a:xfrm>
          <a:custGeom>
            <a:avLst/>
            <a:gdLst/>
            <a:ahLst/>
            <a:cxnLst/>
            <a:rect l="l" t="t" r="r" b="b"/>
            <a:pathLst>
              <a:path w="9363679" h="10287000">
                <a:moveTo>
                  <a:pt x="0" y="0"/>
                </a:moveTo>
                <a:lnTo>
                  <a:pt x="9363679" y="0"/>
                </a:lnTo>
                <a:lnTo>
                  <a:pt x="93636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5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XÉT SỐ LƯỢNG ĐƠN HÀNG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882" y="5941267"/>
            <a:ext cx="6861496" cy="147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Cụm 1 + 2 có số lượng mua hàng nhiều nhất.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316723"/>
            <a:chOff x="0" y="0"/>
            <a:chExt cx="27579283" cy="507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5070411"/>
            </a:xfrm>
            <a:custGeom>
              <a:avLst/>
              <a:gdLst/>
              <a:ahLst/>
              <a:cxnLst/>
              <a:rect l="l" t="t" r="r" b="b"/>
              <a:pathLst>
                <a:path w="27579284" h="5070411">
                  <a:moveTo>
                    <a:pt x="27353223" y="0"/>
                  </a:moveTo>
                  <a:lnTo>
                    <a:pt x="0" y="0"/>
                  </a:lnTo>
                  <a:lnTo>
                    <a:pt x="0" y="5070411"/>
                  </a:lnTo>
                  <a:lnTo>
                    <a:pt x="27579284" y="5070411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4844352"/>
                  </a:moveTo>
                  <a:lnTo>
                    <a:pt x="228600" y="4844352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484435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66975" y="5143500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915177" y="0"/>
            <a:ext cx="9372823" cy="10287000"/>
          </a:xfrm>
          <a:custGeom>
            <a:avLst/>
            <a:gdLst/>
            <a:ahLst/>
            <a:cxnLst/>
            <a:rect l="l" t="t" r="r" b="b"/>
            <a:pathLst>
              <a:path w="9372823" h="10287000">
                <a:moveTo>
                  <a:pt x="0" y="0"/>
                </a:moveTo>
                <a:lnTo>
                  <a:pt x="9372823" y="0"/>
                </a:lnTo>
                <a:lnTo>
                  <a:pt x="937282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5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XÉT ĐẶC TÍNH ĐỘ TUỔI 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882" y="5941267"/>
            <a:ext cx="6861496" cy="288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Độ tuổi giữa các cụm khá giống nhau. Đều nằm trong khoảng từ 40-&gt;60+. Do dữ liệu thu thập từ 2012.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316723"/>
            <a:chOff x="0" y="0"/>
            <a:chExt cx="27579283" cy="507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5070411"/>
            </a:xfrm>
            <a:custGeom>
              <a:avLst/>
              <a:gdLst/>
              <a:ahLst/>
              <a:cxnLst/>
              <a:rect l="l" t="t" r="r" b="b"/>
              <a:pathLst>
                <a:path w="27579284" h="5070411">
                  <a:moveTo>
                    <a:pt x="27353223" y="0"/>
                  </a:moveTo>
                  <a:lnTo>
                    <a:pt x="0" y="0"/>
                  </a:lnTo>
                  <a:lnTo>
                    <a:pt x="0" y="5070411"/>
                  </a:lnTo>
                  <a:lnTo>
                    <a:pt x="27579284" y="5070411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4844352"/>
                  </a:moveTo>
                  <a:lnTo>
                    <a:pt x="228600" y="4844352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484435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0140688" y="638777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7973728" y="2663275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1289156" y="5542660"/>
            <a:ext cx="14273483" cy="4704668"/>
          </a:xfrm>
          <a:custGeom>
            <a:avLst/>
            <a:gdLst/>
            <a:ahLst/>
            <a:cxnLst/>
            <a:rect l="l" t="t" r="r" b="b"/>
            <a:pathLst>
              <a:path w="14273483" h="4704668">
                <a:moveTo>
                  <a:pt x="0" y="0"/>
                </a:moveTo>
                <a:lnTo>
                  <a:pt x="14273483" y="0"/>
                </a:lnTo>
                <a:lnTo>
                  <a:pt x="14273483" y="4704668"/>
                </a:lnTo>
                <a:lnTo>
                  <a:pt x="0" y="470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67284" y="3425792"/>
            <a:ext cx="6284832" cy="5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XÉT THEO TRÌNH ĐỘ HỌC VẤN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783596" y="915296"/>
            <a:ext cx="6861496" cy="500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0: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Chiếm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phần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lớn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người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Undergraduate(2)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trong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dữ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liệu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.</a:t>
            </a:r>
          </a:p>
          <a:p>
            <a:pPr algn="just">
              <a:lnSpc>
                <a:spcPts val="5600"/>
              </a:lnSpc>
            </a:pP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>
                <a:solidFill>
                  <a:srgbClr val="393939"/>
                </a:solidFill>
                <a:latin typeface="Alegreya Sans Regular"/>
              </a:rPr>
              <a:t> 1: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Nhìn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chung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có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lượng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người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Postgraduate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nhiều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hơn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những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còn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lại</a:t>
            </a:r>
            <a:endParaRPr lang="en-US" sz="4000" dirty="0">
              <a:solidFill>
                <a:srgbClr val="393939"/>
              </a:solidFill>
              <a:latin typeface="Alegreya Sans Regular"/>
            </a:endParaRPr>
          </a:p>
          <a:p>
            <a:pPr algn="just">
              <a:lnSpc>
                <a:spcPts val="5600"/>
              </a:lnSpc>
            </a:pP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endParaRPr lang="en-US" sz="4000" dirty="0">
              <a:solidFill>
                <a:srgbClr val="393939"/>
              </a:solidFill>
              <a:latin typeface="Alegreya Sans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316723"/>
            <a:chOff x="0" y="0"/>
            <a:chExt cx="27579283" cy="507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5070411"/>
            </a:xfrm>
            <a:custGeom>
              <a:avLst/>
              <a:gdLst/>
              <a:ahLst/>
              <a:cxnLst/>
              <a:rect l="l" t="t" r="r" b="b"/>
              <a:pathLst>
                <a:path w="27579284" h="5070411">
                  <a:moveTo>
                    <a:pt x="27353223" y="0"/>
                  </a:moveTo>
                  <a:lnTo>
                    <a:pt x="0" y="0"/>
                  </a:lnTo>
                  <a:lnTo>
                    <a:pt x="0" y="5070411"/>
                  </a:lnTo>
                  <a:lnTo>
                    <a:pt x="27579284" y="5070411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4844352"/>
                  </a:moveTo>
                  <a:lnTo>
                    <a:pt x="228600" y="4844352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484435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66975" y="5143500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814286" y="0"/>
            <a:ext cx="9473714" cy="10277422"/>
          </a:xfrm>
          <a:custGeom>
            <a:avLst/>
            <a:gdLst/>
            <a:ahLst/>
            <a:cxnLst/>
            <a:rect l="l" t="t" r="r" b="b"/>
            <a:pathLst>
              <a:path w="9473714" h="10277422">
                <a:moveTo>
                  <a:pt x="0" y="0"/>
                </a:moveTo>
                <a:lnTo>
                  <a:pt x="9473714" y="0"/>
                </a:lnTo>
                <a:lnTo>
                  <a:pt x="9473714" y="10277422"/>
                </a:lnTo>
                <a:lnTo>
                  <a:pt x="0" y="10277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5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XÉT TÌNH TRẠNG MỐI QUAN HỆ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882" y="6087516"/>
            <a:ext cx="6861496" cy="137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=&gt;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Phần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lớn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khách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hàng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đều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sống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chung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với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partner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316723"/>
            <a:chOff x="0" y="0"/>
            <a:chExt cx="27579283" cy="50704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5070411"/>
            </a:xfrm>
            <a:custGeom>
              <a:avLst/>
              <a:gdLst/>
              <a:ahLst/>
              <a:cxnLst/>
              <a:rect l="l" t="t" r="r" b="b"/>
              <a:pathLst>
                <a:path w="27579284" h="5070411">
                  <a:moveTo>
                    <a:pt x="27353223" y="0"/>
                  </a:moveTo>
                  <a:lnTo>
                    <a:pt x="0" y="0"/>
                  </a:lnTo>
                  <a:lnTo>
                    <a:pt x="0" y="5070411"/>
                  </a:lnTo>
                  <a:lnTo>
                    <a:pt x="27579284" y="5070411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4844352"/>
                  </a:moveTo>
                  <a:lnTo>
                    <a:pt x="228600" y="4844352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4844352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66975" y="5143500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509838" y="6609397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9014311" y="425665"/>
            <a:ext cx="8689920" cy="9436350"/>
          </a:xfrm>
          <a:custGeom>
            <a:avLst/>
            <a:gdLst/>
            <a:ahLst/>
            <a:cxnLst/>
            <a:rect l="l" t="t" r="r" b="b"/>
            <a:pathLst>
              <a:path w="8689920" h="9436350">
                <a:moveTo>
                  <a:pt x="0" y="0"/>
                </a:moveTo>
                <a:lnTo>
                  <a:pt x="8689920" y="0"/>
                </a:lnTo>
                <a:lnTo>
                  <a:pt x="8689920" y="9436350"/>
                </a:lnTo>
                <a:lnTo>
                  <a:pt x="0" y="943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58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XÉT SỐ LƯỢNG CHILD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9882" y="5382128"/>
            <a:ext cx="6861496" cy="359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</a:pP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0, 3: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khách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hàng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phần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lớn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có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2-3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đứa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con.</a:t>
            </a:r>
          </a:p>
          <a:p>
            <a:pPr algn="just">
              <a:lnSpc>
                <a:spcPts val="5600"/>
              </a:lnSpc>
            </a:pP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2: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khách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hàng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phần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lớn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thường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không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có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con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hoặc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có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1.</a:t>
            </a:r>
          </a:p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Cụm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1: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khách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hàng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có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0-&gt;3 </a:t>
            </a:r>
            <a:r>
              <a:rPr lang="en-US" sz="4000" dirty="0" err="1">
                <a:solidFill>
                  <a:srgbClr val="393939"/>
                </a:solidFill>
                <a:latin typeface="Alegreya Sans Regular"/>
              </a:rPr>
              <a:t>đứa</a:t>
            </a:r>
            <a:r>
              <a:rPr lang="en-US" sz="4000" dirty="0">
                <a:solidFill>
                  <a:srgbClr val="393939"/>
                </a:solidFill>
                <a:latin typeface="Alegreya Sans Regular"/>
              </a:rPr>
              <a:t> con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5" name="Group 5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1" name="Freeform 11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13" name="AutoShape 13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14" name="Group 14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9" name="Freeform 19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9674641" y="3251706"/>
            <a:ext cx="7082776" cy="3402997"/>
            <a:chOff x="0" y="0"/>
            <a:chExt cx="9443701" cy="453733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9443701" cy="4537330"/>
              <a:chOff x="0" y="0"/>
              <a:chExt cx="1742088" cy="83700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2088" cy="837005"/>
              </a:xfrm>
              <a:custGeom>
                <a:avLst/>
                <a:gdLst/>
                <a:ahLst/>
                <a:cxnLst/>
                <a:rect l="l" t="t" r="r" b="b"/>
                <a:pathLst>
                  <a:path w="1742088" h="837005">
                    <a:moveTo>
                      <a:pt x="0" y="0"/>
                    </a:moveTo>
                    <a:lnTo>
                      <a:pt x="1742088" y="0"/>
                    </a:lnTo>
                    <a:lnTo>
                      <a:pt x="1742088" y="837005"/>
                    </a:lnTo>
                    <a:lnTo>
                      <a:pt x="0" y="837005"/>
                    </a:lnTo>
                    <a:close/>
                  </a:path>
                </a:pathLst>
              </a:custGeom>
              <a:solidFill>
                <a:schemeClr val="bg2">
                  <a:lumMod val="90000"/>
                  <a:alpha val="60000"/>
                </a:schemeClr>
              </a:solidFill>
            </p:spPr>
            <p:txBody>
              <a:bodyPr/>
              <a:lstStyle/>
              <a:p>
                <a:endParaRPr lang="en-VN" dirty="0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203D09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401387" y="935149"/>
              <a:ext cx="8640927" cy="360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Có thu nhập cao nhất trong các cụm còn lại (70.000$ -&gt; 83.000$)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 tiêu nhiều nhất, số lượng mua hàng cao 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Độ tuổi từ 40-&gt;70, có thể độc thân hoặc chung vs partner(không có con hoặc 1)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02774" y="176875"/>
              <a:ext cx="1768716" cy="646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Lato"/>
                </a:rPr>
                <a:t>Cụm 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0831" y="3267384"/>
            <a:ext cx="9764840" cy="3387319"/>
            <a:chOff x="0" y="0"/>
            <a:chExt cx="13019787" cy="4516425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443701" cy="4516425"/>
              <a:chOff x="0" y="0"/>
              <a:chExt cx="1742088" cy="833149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742088" cy="833149"/>
              </a:xfrm>
              <a:custGeom>
                <a:avLst/>
                <a:gdLst/>
                <a:ahLst/>
                <a:cxnLst/>
                <a:rect l="l" t="t" r="r" b="b"/>
                <a:pathLst>
                  <a:path w="1742088" h="833149">
                    <a:moveTo>
                      <a:pt x="0" y="0"/>
                    </a:moveTo>
                    <a:lnTo>
                      <a:pt x="1742088" y="0"/>
                    </a:lnTo>
                    <a:lnTo>
                      <a:pt x="1742088" y="833149"/>
                    </a:lnTo>
                    <a:lnTo>
                      <a:pt x="0" y="833149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283868" y="1395635"/>
              <a:ext cx="9159833" cy="28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thu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nhập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khoảng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20.000$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đến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50.000$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tiêu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thấp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,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lượng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mua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hàng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thấp</a:t>
              </a:r>
              <a:endParaRPr lang="en-US" sz="2784">
                <a:solidFill>
                  <a:srgbClr val="372632"/>
                </a:solidFill>
                <a:latin typeface="Alegreya Sans Regular"/>
              </a:endParaRPr>
            </a:p>
            <a:p>
              <a:pPr>
                <a:lnSpc>
                  <a:spcPts val="4343"/>
                </a:lnSpc>
              </a:pP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Độ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tuổi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từ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40-&gt;60,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khả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năng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với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partner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khá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(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tầm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1-&gt;3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đứa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con) </a:t>
              </a:r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15266D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802774" y="110200"/>
              <a:ext cx="1768716" cy="718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Alegreya Sans Regular"/>
                </a:rPr>
                <a:t>Cụm 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3859954" y="332618"/>
              <a:ext cx="9159833" cy="7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Chiếm phần lớn  (42.86%) 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00831" y="6848055"/>
            <a:ext cx="7578803" cy="3230332"/>
            <a:chOff x="0" y="0"/>
            <a:chExt cx="10105071" cy="4307110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9808426" cy="4307110"/>
              <a:chOff x="0" y="0"/>
              <a:chExt cx="1809369" cy="794537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1809369" cy="794537"/>
              </a:xfrm>
              <a:custGeom>
                <a:avLst/>
                <a:gdLst/>
                <a:ahLst/>
                <a:cxnLst/>
                <a:rect l="l" t="t" r="r" b="b"/>
                <a:pathLst>
                  <a:path w="1809369" h="794537">
                    <a:moveTo>
                      <a:pt x="0" y="0"/>
                    </a:moveTo>
                    <a:lnTo>
                      <a:pt x="1809369" y="0"/>
                    </a:lnTo>
                    <a:lnTo>
                      <a:pt x="1809369" y="794537"/>
                    </a:lnTo>
                    <a:lnTo>
                      <a:pt x="0" y="794537"/>
                    </a:lnTo>
                    <a:close/>
                  </a:path>
                </a:pathLst>
              </a:custGeom>
              <a:solidFill>
                <a:schemeClr val="bg2">
                  <a:lumMod val="90000"/>
                  <a:alpha val="60000"/>
                </a:schemeClr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5D310E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802774" y="176875"/>
              <a:ext cx="1768716" cy="65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Lato"/>
                </a:rPr>
                <a:t>Cụm 1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41933" y="1137459"/>
              <a:ext cx="9963138" cy="287828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thu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nhập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khoảng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58.000$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đến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78.000$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tiêu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khá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,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số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lượng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mua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hàng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cao</a:t>
              </a:r>
              <a:endParaRPr lang="en-US" sz="2784">
                <a:solidFill>
                  <a:srgbClr val="372632"/>
                </a:solidFill>
                <a:latin typeface="Alegreya Sans Regular"/>
              </a:endParaRPr>
            </a:p>
            <a:p>
              <a:pPr>
                <a:lnSpc>
                  <a:spcPts val="4343"/>
                </a:lnSpc>
              </a:pP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Độ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tuổi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từ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45-&gt;72,có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thể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độc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thân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hoặc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chung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(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nhưng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tỉ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lệ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chung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hơn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đọc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thân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)(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tầm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 1 </a:t>
              </a:r>
              <a:r>
                <a:rPr lang="en-US" sz="2784" err="1">
                  <a:solidFill>
                    <a:srgbClr val="372632"/>
                  </a:solidFill>
                  <a:latin typeface="Alegreya Sans Regular"/>
                </a:rPr>
                <a:t>đứa</a:t>
              </a: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)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674641" y="6848055"/>
            <a:ext cx="7472353" cy="3438945"/>
            <a:chOff x="0" y="0"/>
            <a:chExt cx="9963137" cy="4585260"/>
          </a:xfrm>
        </p:grpSpPr>
        <p:grpSp>
          <p:nvGrpSpPr>
            <p:cNvPr id="49" name="Group 49"/>
            <p:cNvGrpSpPr/>
            <p:nvPr/>
          </p:nvGrpSpPr>
          <p:grpSpPr>
            <a:xfrm>
              <a:off x="0" y="0"/>
              <a:ext cx="9963137" cy="4585260"/>
              <a:chOff x="0" y="0"/>
              <a:chExt cx="1837909" cy="845847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837909" cy="845847"/>
              </a:xfrm>
              <a:custGeom>
                <a:avLst/>
                <a:gdLst/>
                <a:ahLst/>
                <a:cxnLst/>
                <a:rect l="l" t="t" r="r" b="b"/>
                <a:pathLst>
                  <a:path w="1837909" h="845847">
                    <a:moveTo>
                      <a:pt x="0" y="0"/>
                    </a:moveTo>
                    <a:lnTo>
                      <a:pt x="1837909" y="0"/>
                    </a:lnTo>
                    <a:lnTo>
                      <a:pt x="1837909" y="845847"/>
                    </a:lnTo>
                    <a:lnTo>
                      <a:pt x="0" y="845847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690C13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55" name="TextBox 55"/>
            <p:cNvSpPr txBox="1"/>
            <p:nvPr/>
          </p:nvSpPr>
          <p:spPr>
            <a:xfrm>
              <a:off x="802774" y="176875"/>
              <a:ext cx="1768716" cy="65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Lato"/>
                </a:rPr>
                <a:t>Cụm 3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296645" y="1137459"/>
              <a:ext cx="9666492" cy="28782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Có thu nhập khoảng 35.000$ đến 58.000$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 tiêu khá thấp, nhưng số lương đơn mua khá ổn. </a:t>
              </a:r>
            </a:p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Độ tuổi từ 45-&gt;70, khả năng sống với partner khá cao (tầm 1-2 đứa)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448403" y="267302"/>
            <a:ext cx="8147312" cy="2250979"/>
            <a:chOff x="0" y="0"/>
            <a:chExt cx="2465842" cy="681275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65842" cy="681275"/>
            </a:xfrm>
            <a:custGeom>
              <a:avLst/>
              <a:gdLst/>
              <a:ahLst/>
              <a:cxnLst/>
              <a:rect l="l" t="t" r="r" b="b"/>
              <a:pathLst>
                <a:path w="2465842" h="681275">
                  <a:moveTo>
                    <a:pt x="0" y="0"/>
                  </a:moveTo>
                  <a:lnTo>
                    <a:pt x="2465842" y="0"/>
                  </a:lnTo>
                  <a:lnTo>
                    <a:pt x="2465842" y="681275"/>
                  </a:lnTo>
                  <a:lnTo>
                    <a:pt x="0" y="681275"/>
                  </a:lnTo>
                  <a:close/>
                </a:path>
              </a:pathLst>
            </a:custGeom>
            <a:solidFill>
              <a:srgbClr val="0C0C0C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9448403" y="959356"/>
            <a:ext cx="8147312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spc="-199">
                <a:solidFill>
                  <a:srgbClr val="ECE6E3"/>
                </a:solidFill>
                <a:latin typeface="Tinos"/>
              </a:rPr>
              <a:t>Cụm khách hàng đem đến nhiều lợi nhuận </a:t>
            </a:r>
          </a:p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ECE6E3"/>
                </a:solidFill>
                <a:latin typeface="Tinos"/>
              </a:rPr>
              <a:t>có khả năng cao là cụm 1 với cụm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3093122"/>
            <a:ext cx="7162000" cy="1851845"/>
            <a:chOff x="0" y="0"/>
            <a:chExt cx="2757928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579284" cy="7131045"/>
            </a:xfrm>
            <a:custGeom>
              <a:avLst/>
              <a:gdLst/>
              <a:ahLst/>
              <a:cxnLst/>
              <a:rect l="l" t="t" r="r" b="b"/>
              <a:pathLst>
                <a:path w="27579284" h="7131045">
                  <a:moveTo>
                    <a:pt x="2735322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27579284" y="7131045"/>
                  </a:lnTo>
                  <a:lnTo>
                    <a:pt x="27579284" y="0"/>
                  </a:lnTo>
                  <a:lnTo>
                    <a:pt x="27353223" y="0"/>
                  </a:lnTo>
                  <a:close/>
                  <a:moveTo>
                    <a:pt x="2735322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27353223" y="228600"/>
                  </a:lnTo>
                  <a:lnTo>
                    <a:pt x="2735322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09838" y="5630767"/>
            <a:ext cx="8147312" cy="4656233"/>
            <a:chOff x="0" y="0"/>
            <a:chExt cx="2465842" cy="14092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465842" cy="1409242"/>
            </a:xfrm>
            <a:custGeom>
              <a:avLst/>
              <a:gdLst/>
              <a:ahLst/>
              <a:cxnLst/>
              <a:rect l="l" t="t" r="r" b="b"/>
              <a:pathLst>
                <a:path w="2465842" h="1409242">
                  <a:moveTo>
                    <a:pt x="0" y="0"/>
                  </a:moveTo>
                  <a:lnTo>
                    <a:pt x="2465842" y="0"/>
                  </a:lnTo>
                  <a:lnTo>
                    <a:pt x="2465842" y="1409242"/>
                  </a:lnTo>
                  <a:lnTo>
                    <a:pt x="0" y="1409242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352702" y="6560749"/>
            <a:ext cx="314272" cy="303619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7" name="Freeform 17"/>
          <p:cNvSpPr/>
          <p:nvPr/>
        </p:nvSpPr>
        <p:spPr>
          <a:xfrm>
            <a:off x="8995357" y="196156"/>
            <a:ext cx="9292643" cy="10090844"/>
          </a:xfrm>
          <a:custGeom>
            <a:avLst/>
            <a:gdLst/>
            <a:ahLst/>
            <a:cxnLst/>
            <a:rect l="l" t="t" r="r" b="b"/>
            <a:pathLst>
              <a:path w="9292643" h="10090844">
                <a:moveTo>
                  <a:pt x="0" y="0"/>
                </a:moveTo>
                <a:lnTo>
                  <a:pt x="9292643" y="0"/>
                </a:lnTo>
                <a:lnTo>
                  <a:pt x="9292643" y="10090844"/>
                </a:lnTo>
                <a:lnTo>
                  <a:pt x="0" y="100908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05364" y="3458133"/>
            <a:ext cx="6284832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KHÁCH HÀNG TRẢI QUA </a:t>
            </a:r>
          </a:p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CÁC CHIẾN DỊCH RA SAO ?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4111" y="5723683"/>
            <a:ext cx="7366590" cy="429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393939"/>
                </a:solidFill>
                <a:latin typeface="Alegreya Sans Regular"/>
              </a:rPr>
              <a:t>=&gt; Nhìn khách quan thì cụm 1,2 có vẻ hứng thú nhiều với chiến dịch của công ty. Cụm 0 phần lớn không hứng thú hoặc ít nhất hứng thú với 1 chiến dịch. Cụm 3 có khả năng sẽ hứng thú với 1 chiến dịch.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714165" y="3606865"/>
            <a:ext cx="7990176" cy="1851845"/>
            <a:chOff x="0" y="0"/>
            <a:chExt cx="3076840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68404" cy="7131045"/>
            </a:xfrm>
            <a:custGeom>
              <a:avLst/>
              <a:gdLst/>
              <a:ahLst/>
              <a:cxnLst/>
              <a:rect l="l" t="t" r="r" b="b"/>
              <a:pathLst>
                <a:path w="30768404" h="7131045">
                  <a:moveTo>
                    <a:pt x="3054234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30768404" y="7131045"/>
                  </a:lnTo>
                  <a:lnTo>
                    <a:pt x="30768404" y="0"/>
                  </a:lnTo>
                  <a:lnTo>
                    <a:pt x="30542343" y="0"/>
                  </a:lnTo>
                  <a:close/>
                  <a:moveTo>
                    <a:pt x="3054234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30542343" y="228600"/>
                  </a:lnTo>
                  <a:lnTo>
                    <a:pt x="3054234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0" y="6054279"/>
            <a:ext cx="4709253" cy="4232721"/>
          </a:xfrm>
          <a:custGeom>
            <a:avLst/>
            <a:gdLst/>
            <a:ahLst/>
            <a:cxnLst/>
            <a:rect l="l" t="t" r="r" b="b"/>
            <a:pathLst>
              <a:path w="4709253" h="4232721">
                <a:moveTo>
                  <a:pt x="0" y="0"/>
                </a:moveTo>
                <a:lnTo>
                  <a:pt x="4709253" y="0"/>
                </a:lnTo>
                <a:lnTo>
                  <a:pt x="4709253" y="4232721"/>
                </a:lnTo>
                <a:lnTo>
                  <a:pt x="0" y="423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709253" y="6054279"/>
            <a:ext cx="4475975" cy="4321146"/>
          </a:xfrm>
          <a:custGeom>
            <a:avLst/>
            <a:gdLst/>
            <a:ahLst/>
            <a:cxnLst/>
            <a:rect l="l" t="t" r="r" b="b"/>
            <a:pathLst>
              <a:path w="4475975" h="4321146">
                <a:moveTo>
                  <a:pt x="0" y="0"/>
                </a:moveTo>
                <a:lnTo>
                  <a:pt x="4475975" y="0"/>
                </a:lnTo>
                <a:lnTo>
                  <a:pt x="4475975" y="4321146"/>
                </a:lnTo>
                <a:lnTo>
                  <a:pt x="0" y="4321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185228" y="6054279"/>
            <a:ext cx="4480894" cy="4232721"/>
          </a:xfrm>
          <a:custGeom>
            <a:avLst/>
            <a:gdLst/>
            <a:ahLst/>
            <a:cxnLst/>
            <a:rect l="l" t="t" r="r" b="b"/>
            <a:pathLst>
              <a:path w="4480894" h="4232721">
                <a:moveTo>
                  <a:pt x="0" y="0"/>
                </a:moveTo>
                <a:lnTo>
                  <a:pt x="4480894" y="0"/>
                </a:lnTo>
                <a:lnTo>
                  <a:pt x="4480894" y="4232721"/>
                </a:lnTo>
                <a:lnTo>
                  <a:pt x="0" y="42327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66122" y="6054279"/>
            <a:ext cx="4390174" cy="4321146"/>
          </a:xfrm>
          <a:custGeom>
            <a:avLst/>
            <a:gdLst/>
            <a:ahLst/>
            <a:cxnLst/>
            <a:rect l="l" t="t" r="r" b="b"/>
            <a:pathLst>
              <a:path w="4390174" h="4321146">
                <a:moveTo>
                  <a:pt x="0" y="0"/>
                </a:moveTo>
                <a:lnTo>
                  <a:pt x="4390173" y="0"/>
                </a:lnTo>
                <a:lnTo>
                  <a:pt x="4390173" y="4321146"/>
                </a:lnTo>
                <a:lnTo>
                  <a:pt x="0" y="4321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901477" y="1679219"/>
            <a:ext cx="4471670" cy="4375060"/>
          </a:xfrm>
          <a:custGeom>
            <a:avLst/>
            <a:gdLst/>
            <a:ahLst/>
            <a:cxnLst/>
            <a:rect l="l" t="t" r="r" b="b"/>
            <a:pathLst>
              <a:path w="4471670" h="4375060">
                <a:moveTo>
                  <a:pt x="0" y="0"/>
                </a:moveTo>
                <a:lnTo>
                  <a:pt x="4471670" y="0"/>
                </a:lnTo>
                <a:lnTo>
                  <a:pt x="4471670" y="4375060"/>
                </a:lnTo>
                <a:lnTo>
                  <a:pt x="0" y="43750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28820" y="577200"/>
            <a:ext cx="5159180" cy="5477079"/>
          </a:xfrm>
          <a:custGeom>
            <a:avLst/>
            <a:gdLst/>
            <a:ahLst/>
            <a:cxnLst/>
            <a:rect l="l" t="t" r="r" b="b"/>
            <a:pathLst>
              <a:path w="5159180" h="5477079">
                <a:moveTo>
                  <a:pt x="0" y="0"/>
                </a:moveTo>
                <a:lnTo>
                  <a:pt x="5159180" y="0"/>
                </a:lnTo>
                <a:lnTo>
                  <a:pt x="5159180" y="5477079"/>
                </a:lnTo>
                <a:lnTo>
                  <a:pt x="0" y="54770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28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50628" y="3822818"/>
            <a:ext cx="6917248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VẬY TỪNG CỤM  HỨNG THÚ RA SAO VỚI TỪNG CHIẾN DỊCH CỦA CÔNG 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3769" y="425665"/>
            <a:ext cx="17120463" cy="9435671"/>
          </a:xfrm>
          <a:prstGeom prst="rect">
            <a:avLst/>
          </a:prstGeom>
          <a:solidFill>
            <a:srgbClr val="ECE6E3"/>
          </a:solidFill>
        </p:spPr>
      </p:sp>
      <p:grpSp>
        <p:nvGrpSpPr>
          <p:cNvPr id="3" name="Group 3"/>
          <p:cNvGrpSpPr/>
          <p:nvPr/>
        </p:nvGrpSpPr>
        <p:grpSpPr>
          <a:xfrm>
            <a:off x="512318" y="2963570"/>
            <a:ext cx="7990176" cy="1851845"/>
            <a:chOff x="0" y="0"/>
            <a:chExt cx="30768403" cy="71310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768404" cy="7131045"/>
            </a:xfrm>
            <a:custGeom>
              <a:avLst/>
              <a:gdLst/>
              <a:ahLst/>
              <a:cxnLst/>
              <a:rect l="l" t="t" r="r" b="b"/>
              <a:pathLst>
                <a:path w="30768404" h="7131045">
                  <a:moveTo>
                    <a:pt x="30542343" y="0"/>
                  </a:moveTo>
                  <a:lnTo>
                    <a:pt x="0" y="0"/>
                  </a:lnTo>
                  <a:lnTo>
                    <a:pt x="0" y="7131045"/>
                  </a:lnTo>
                  <a:lnTo>
                    <a:pt x="30768404" y="7131045"/>
                  </a:lnTo>
                  <a:lnTo>
                    <a:pt x="30768404" y="0"/>
                  </a:lnTo>
                  <a:lnTo>
                    <a:pt x="30542343" y="0"/>
                  </a:lnTo>
                  <a:close/>
                  <a:moveTo>
                    <a:pt x="30542343" y="6904986"/>
                  </a:moveTo>
                  <a:lnTo>
                    <a:pt x="228600" y="6904986"/>
                  </a:lnTo>
                  <a:lnTo>
                    <a:pt x="228600" y="228600"/>
                  </a:lnTo>
                  <a:lnTo>
                    <a:pt x="30542343" y="228600"/>
                  </a:lnTo>
                  <a:lnTo>
                    <a:pt x="30542343" y="6904986"/>
                  </a:lnTo>
                  <a:close/>
                </a:path>
              </a:pathLst>
            </a:custGeom>
            <a:solidFill>
              <a:srgbClr val="FCFCFC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6" name="AutoShape 6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04496" y="644123"/>
              <a:ext cx="9485057" cy="1424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6.               CUSTOMER SEGMENT </a:t>
              </a:r>
            </a:p>
            <a:p>
              <a:pPr algn="ctr">
                <a:lnSpc>
                  <a:spcPts val="3999"/>
                </a:lnSpc>
                <a:spcBef>
                  <a:spcPct val="0"/>
                </a:spcBef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+  STRATEGY</a:t>
              </a:r>
            </a:p>
          </p:txBody>
        </p:sp>
        <p:sp>
          <p:nvSpPr>
            <p:cNvPr id="12" name="Freeform 12"/>
            <p:cNvSpPr/>
            <p:nvPr/>
          </p:nvSpPr>
          <p:spPr>
            <a:xfrm rot="1188882">
              <a:off x="10618568" y="1215207"/>
              <a:ext cx="746755" cy="839908"/>
            </a:xfrm>
            <a:custGeom>
              <a:avLst/>
              <a:gdLst/>
              <a:ahLst/>
              <a:cxnLst/>
              <a:rect l="l" t="t" r="r" b="b"/>
              <a:pathLst>
                <a:path w="746755" h="839908">
                  <a:moveTo>
                    <a:pt x="0" y="0"/>
                  </a:moveTo>
                  <a:lnTo>
                    <a:pt x="746755" y="0"/>
                  </a:lnTo>
                  <a:lnTo>
                    <a:pt x="746755" y="839909"/>
                  </a:lnTo>
                  <a:lnTo>
                    <a:pt x="0" y="839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9690851" y="425665"/>
            <a:ext cx="8597149" cy="9435671"/>
          </a:xfrm>
          <a:custGeom>
            <a:avLst/>
            <a:gdLst/>
            <a:ahLst/>
            <a:cxnLst/>
            <a:rect l="l" t="t" r="r" b="b"/>
            <a:pathLst>
              <a:path w="8597149" h="9435671">
                <a:moveTo>
                  <a:pt x="0" y="0"/>
                </a:moveTo>
                <a:lnTo>
                  <a:pt x="8597149" y="0"/>
                </a:lnTo>
                <a:lnTo>
                  <a:pt x="8597149" y="9435670"/>
                </a:lnTo>
                <a:lnTo>
                  <a:pt x="0" y="943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3263764"/>
            <a:ext cx="6917248" cy="1184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99" spc="-169">
                <a:solidFill>
                  <a:srgbClr val="000000"/>
                </a:solidFill>
                <a:latin typeface="Crimson Pro"/>
              </a:rPr>
              <a:t>VẬY TỪNG CỤM  HỨNG THÚ RA SAO VỚI TỪNG CHIẾN DỊCH CỦA CÔNG TY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0" y="4863777"/>
            <a:ext cx="9690851" cy="5479429"/>
            <a:chOff x="0" y="0"/>
            <a:chExt cx="2933005" cy="16583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933005" cy="1658388"/>
            </a:xfrm>
            <a:custGeom>
              <a:avLst/>
              <a:gdLst/>
              <a:ahLst/>
              <a:cxnLst/>
              <a:rect l="l" t="t" r="r" b="b"/>
              <a:pathLst>
                <a:path w="2933005" h="1658388">
                  <a:moveTo>
                    <a:pt x="0" y="0"/>
                  </a:moveTo>
                  <a:lnTo>
                    <a:pt x="2933005" y="0"/>
                  </a:lnTo>
                  <a:lnTo>
                    <a:pt x="2933005" y="1658388"/>
                  </a:lnTo>
                  <a:lnTo>
                    <a:pt x="0" y="1658388"/>
                  </a:lnTo>
                  <a:close/>
                </a:path>
              </a:pathLst>
            </a:custGeom>
            <a:solidFill>
              <a:srgbClr val="BBB0A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8009" y="4805890"/>
            <a:ext cx="9474833" cy="544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Alegreya Sans Regular Bold"/>
              </a:rPr>
              <a:t>Cụm 0: </a:t>
            </a:r>
            <a:r>
              <a:rPr lang="en-US" sz="3399">
                <a:solidFill>
                  <a:srgbClr val="393939"/>
                </a:solidFill>
                <a:latin typeface="Alegreya Sans Regular"/>
              </a:rPr>
              <a:t>Hứng thú với chiến dịch 3 là nhiều và khá hứng thú với voucher.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Alegreya Sans Regular Bold"/>
              </a:rPr>
              <a:t>Cụm 1: </a:t>
            </a:r>
            <a:r>
              <a:rPr lang="en-US" sz="3399">
                <a:solidFill>
                  <a:srgbClr val="393939"/>
                </a:solidFill>
                <a:latin typeface="Alegreya Sans Regular"/>
              </a:rPr>
              <a:t> Hứng thú nhiều từ chiến dịch 3, và khá thích sử dụng voucher.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393939"/>
                </a:solidFill>
                <a:latin typeface="Alegreya Sans Regular Bold"/>
              </a:rPr>
              <a:t>Cụm 2:</a:t>
            </a:r>
            <a:r>
              <a:rPr lang="en-US" sz="3399">
                <a:solidFill>
                  <a:srgbClr val="393939"/>
                </a:solidFill>
                <a:latin typeface="Alegreya Sans Regular"/>
              </a:rPr>
              <a:t> Hứng thú nhiều ở chiến dịch 1 và khả  năng cao càng về sau chiến dịch càng hứng thú, không thích sử dụng voucher.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393939"/>
                </a:solidFill>
                <a:latin typeface="Alegreya Sans Regular Bold"/>
              </a:rPr>
              <a:t>Cụm 3:</a:t>
            </a:r>
            <a:r>
              <a:rPr lang="en-US" sz="3399">
                <a:solidFill>
                  <a:srgbClr val="393939"/>
                </a:solidFill>
                <a:latin typeface="Alegreya Sans Regular"/>
              </a:rPr>
              <a:t> Hứng thú nhiều ở chiến dịch 3,4 và chiến dịch cuối, rất thích sử dụng voucher.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77" b="767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0"/>
            <a:ext cx="18288000" cy="10325958"/>
          </a:xfrm>
          <a:prstGeom prst="rect">
            <a:avLst/>
          </a:prstGeom>
          <a:solidFill>
            <a:srgbClr val="ECE6E3">
              <a:alpha val="65882"/>
            </a:srgbClr>
          </a:solidFill>
        </p:spPr>
      </p:sp>
      <p:grpSp>
        <p:nvGrpSpPr>
          <p:cNvPr id="4" name="Group 4"/>
          <p:cNvGrpSpPr/>
          <p:nvPr/>
        </p:nvGrpSpPr>
        <p:grpSpPr>
          <a:xfrm>
            <a:off x="5263505" y="-96789"/>
            <a:ext cx="8147312" cy="2250979"/>
            <a:chOff x="0" y="0"/>
            <a:chExt cx="2465842" cy="6812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5842" cy="681275"/>
            </a:xfrm>
            <a:custGeom>
              <a:avLst/>
              <a:gdLst/>
              <a:ahLst/>
              <a:cxnLst/>
              <a:rect l="l" t="t" r="r" b="b"/>
              <a:pathLst>
                <a:path w="2465842" h="681275">
                  <a:moveTo>
                    <a:pt x="0" y="0"/>
                  </a:moveTo>
                  <a:lnTo>
                    <a:pt x="2465842" y="0"/>
                  </a:lnTo>
                  <a:lnTo>
                    <a:pt x="2465842" y="681275"/>
                  </a:lnTo>
                  <a:lnTo>
                    <a:pt x="0" y="681275"/>
                  </a:lnTo>
                  <a:close/>
                </a:path>
              </a:pathLst>
            </a:custGeom>
            <a:solidFill>
              <a:srgbClr val="0C0C0C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lIns="44207" tIns="44207" rIns="44207" bIns="44207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89167" y="156210"/>
            <a:ext cx="6095988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sz="3999" spc="-199">
                <a:solidFill>
                  <a:srgbClr val="ECE6E3"/>
                </a:solidFill>
                <a:latin typeface="Tinos Bold"/>
              </a:rPr>
              <a:t>KẾT LUẬN </a:t>
            </a:r>
          </a:p>
          <a:p>
            <a:pPr algn="ctr">
              <a:lnSpc>
                <a:spcPts val="4559"/>
              </a:lnSpc>
            </a:pPr>
            <a:r>
              <a:rPr lang="en-US" sz="3999" spc="-199">
                <a:solidFill>
                  <a:srgbClr val="ECE6E3"/>
                </a:solidFill>
                <a:latin typeface="Tinos Bold"/>
              </a:rPr>
              <a:t>VÀ </a:t>
            </a:r>
          </a:p>
          <a:p>
            <a:pPr algn="ctr">
              <a:lnSpc>
                <a:spcPts val="4559"/>
              </a:lnSpc>
            </a:pPr>
            <a:r>
              <a:rPr lang="en-US" sz="3999" spc="-199">
                <a:solidFill>
                  <a:srgbClr val="ECE6E3"/>
                </a:solidFill>
                <a:latin typeface="Tinos Bold"/>
              </a:rPr>
              <a:t>ĐỀ XUẤT CHIẾN LƯỢC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44000" y="2250979"/>
            <a:ext cx="9144000" cy="5119071"/>
            <a:chOff x="0" y="0"/>
            <a:chExt cx="1742088" cy="1104082"/>
          </a:xfrm>
          <a:solidFill>
            <a:schemeClr val="bg2">
              <a:lumMod val="9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742088" cy="1104082"/>
            </a:xfrm>
            <a:custGeom>
              <a:avLst/>
              <a:gdLst/>
              <a:ahLst/>
              <a:cxnLst/>
              <a:rect l="l" t="t" r="r" b="b"/>
              <a:pathLst>
                <a:path w="1742088" h="1104082">
                  <a:moveTo>
                    <a:pt x="0" y="0"/>
                  </a:moveTo>
                  <a:lnTo>
                    <a:pt x="1742088" y="0"/>
                  </a:lnTo>
                  <a:lnTo>
                    <a:pt x="1742088" y="1104082"/>
                  </a:lnTo>
                  <a:lnTo>
                    <a:pt x="0" y="1104082"/>
                  </a:lnTo>
                  <a:close/>
                </a:path>
              </a:pathLst>
            </a:custGeom>
            <a:grpFill/>
          </p:spPr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  <a:grpFill/>
          </p:spPr>
          <p:txBody>
            <a:bodyPr lIns="41611" tIns="41611" rIns="41611" bIns="41611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69429" y="2250979"/>
            <a:ext cx="2725441" cy="785793"/>
            <a:chOff x="0" y="0"/>
            <a:chExt cx="670353" cy="1932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0353" cy="193275"/>
            </a:xfrm>
            <a:custGeom>
              <a:avLst/>
              <a:gdLst/>
              <a:ahLst/>
              <a:cxnLst/>
              <a:rect l="l" t="t" r="r" b="b"/>
              <a:pathLst>
                <a:path w="670353" h="193275">
                  <a:moveTo>
                    <a:pt x="0" y="0"/>
                  </a:moveTo>
                  <a:lnTo>
                    <a:pt x="670353" y="0"/>
                  </a:lnTo>
                  <a:lnTo>
                    <a:pt x="670353" y="193275"/>
                  </a:lnTo>
                  <a:lnTo>
                    <a:pt x="0" y="193275"/>
                  </a:lnTo>
                  <a:close/>
                </a:path>
              </a:pathLst>
            </a:custGeom>
            <a:solidFill>
              <a:srgbClr val="203D0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1611" tIns="41611" rIns="41611" bIns="41611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337161" y="2979621"/>
            <a:ext cx="8544024" cy="382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3"/>
              </a:lnSpc>
            </a:pP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Có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thu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nhập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cao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nhất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trong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các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cụm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còn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lại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(70.000$ -&gt; 83.000$)</a:t>
            </a:r>
          </a:p>
          <a:p>
            <a:pPr algn="just">
              <a:lnSpc>
                <a:spcPts val="4343"/>
              </a:lnSpc>
            </a:pP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Chi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tiêu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nhiều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nhất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,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số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lượng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mua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hàng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cao</a:t>
            </a:r>
            <a:endParaRPr lang="en-US" sz="2784" dirty="0">
              <a:solidFill>
                <a:srgbClr val="372632"/>
              </a:solidFill>
              <a:latin typeface="Alegreya Sans Regular"/>
            </a:endParaRPr>
          </a:p>
          <a:p>
            <a:pPr algn="just">
              <a:lnSpc>
                <a:spcPts val="4343"/>
              </a:lnSpc>
            </a:pP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Độ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tuổi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từ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40-&gt;70,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có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thể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độc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thân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hoặc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chung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vs partner (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không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có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con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hoặc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1)</a:t>
            </a:r>
          </a:p>
          <a:p>
            <a:pPr algn="just">
              <a:lnSpc>
                <a:spcPts val="4343"/>
              </a:lnSpc>
            </a:pP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+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Không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hứng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thú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với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voucher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nhưng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chiếm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tỉ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lệ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cao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trong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hứng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thú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chiến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dịch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471509" y="2371729"/>
            <a:ext cx="1326537" cy="496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2998">
                <a:solidFill>
                  <a:srgbClr val="FBF5E9"/>
                </a:solidFill>
                <a:latin typeface="Lato"/>
              </a:rPr>
              <a:t>Cụm 2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00831" y="2250979"/>
            <a:ext cx="9764840" cy="3748362"/>
            <a:chOff x="0" y="0"/>
            <a:chExt cx="13019787" cy="4997816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9443701" cy="4516425"/>
              <a:chOff x="0" y="0"/>
              <a:chExt cx="1742088" cy="83314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42088" cy="833149"/>
              </a:xfrm>
              <a:custGeom>
                <a:avLst/>
                <a:gdLst/>
                <a:ahLst/>
                <a:cxnLst/>
                <a:rect l="l" t="t" r="r" b="b"/>
                <a:pathLst>
                  <a:path w="1742088" h="833149">
                    <a:moveTo>
                      <a:pt x="0" y="0"/>
                    </a:moveTo>
                    <a:lnTo>
                      <a:pt x="1742088" y="0"/>
                    </a:lnTo>
                    <a:lnTo>
                      <a:pt x="1742088" y="833149"/>
                    </a:lnTo>
                    <a:lnTo>
                      <a:pt x="0" y="833149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3868" y="1395635"/>
              <a:ext cx="9159833" cy="3602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3"/>
                </a:lnSpc>
              </a:pP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thu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nhập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khoảng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20.000$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đến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50.000$</a:t>
              </a:r>
            </a:p>
            <a:p>
              <a:pPr algn="just">
                <a:lnSpc>
                  <a:spcPts val="4343"/>
                </a:lnSpc>
              </a:pP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Chi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tiêu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thấp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,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lượng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mua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hàng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thấp</a:t>
              </a:r>
              <a:endParaRPr lang="en-US" sz="2784" dirty="0">
                <a:solidFill>
                  <a:srgbClr val="372632"/>
                </a:solidFill>
                <a:latin typeface="Alegreya Sans Regular"/>
              </a:endParaRPr>
            </a:p>
            <a:p>
              <a:pPr algn="just">
                <a:lnSpc>
                  <a:spcPts val="4343"/>
                </a:lnSpc>
              </a:pP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Độ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tuổi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từ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40-&gt;60,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khả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năng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với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partner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khá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(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tầm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1-&gt;3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đứa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con) </a:t>
              </a:r>
            </a:p>
            <a:p>
              <a:pPr algn="just">
                <a:lnSpc>
                  <a:spcPts val="4343"/>
                </a:lnSpc>
              </a:pP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+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 Bold"/>
                </a:rPr>
                <a:t>Khá</a:t>
              </a:r>
              <a:r>
                <a:rPr lang="en-US" sz="2784" dirty="0">
                  <a:solidFill>
                    <a:srgbClr val="372632"/>
                  </a:solidFill>
                  <a:latin typeface="Alegreya Sans Regular Bold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 Bold"/>
                </a:rPr>
                <a:t>hứng</a:t>
              </a:r>
              <a:r>
                <a:rPr lang="en-US" sz="2784" dirty="0">
                  <a:solidFill>
                    <a:srgbClr val="372632"/>
                  </a:solidFill>
                  <a:latin typeface="Alegreya Sans Regular Bold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 Bold"/>
                </a:rPr>
                <a:t>thú</a:t>
              </a:r>
              <a:r>
                <a:rPr lang="en-US" sz="2784" dirty="0">
                  <a:solidFill>
                    <a:srgbClr val="372632"/>
                  </a:solidFill>
                  <a:latin typeface="Alegreya Sans Regular Bold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 Bold"/>
                </a:rPr>
                <a:t>với</a:t>
              </a:r>
              <a:r>
                <a:rPr lang="en-US" sz="2784" dirty="0">
                  <a:solidFill>
                    <a:srgbClr val="372632"/>
                  </a:solidFill>
                  <a:latin typeface="Alegreya Sans Regular Bold"/>
                </a:rPr>
                <a:t> voucher 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15266D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802774" y="110200"/>
              <a:ext cx="1768716" cy="718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Alegreya Sans Regular"/>
                </a:rPr>
                <a:t>Cụm 0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859954" y="332618"/>
              <a:ext cx="9159833" cy="706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43"/>
                </a:lnSpc>
              </a:pPr>
              <a:r>
                <a:rPr lang="en-US" sz="2784">
                  <a:solidFill>
                    <a:srgbClr val="372632"/>
                  </a:solidFill>
                  <a:latin typeface="Alegreya Sans Regular"/>
                </a:rPr>
                <a:t>Chiếm phần lớn  (42.86%)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63002" y="6112427"/>
            <a:ext cx="7537298" cy="4239891"/>
            <a:chOff x="0" y="0"/>
            <a:chExt cx="10049732" cy="565318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10049732" cy="5653189"/>
              <a:chOff x="0" y="0"/>
              <a:chExt cx="1853883" cy="1042849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853883" cy="1042849"/>
              </a:xfrm>
              <a:custGeom>
                <a:avLst/>
                <a:gdLst/>
                <a:ahLst/>
                <a:cxnLst/>
                <a:rect l="l" t="t" r="r" b="b"/>
                <a:pathLst>
                  <a:path w="1809369" h="928075">
                    <a:moveTo>
                      <a:pt x="0" y="0"/>
                    </a:moveTo>
                    <a:lnTo>
                      <a:pt x="1809369" y="0"/>
                    </a:lnTo>
                    <a:lnTo>
                      <a:pt x="1809369" y="928075"/>
                    </a:lnTo>
                    <a:lnTo>
                      <a:pt x="0" y="928075"/>
                    </a:lnTo>
                    <a:close/>
                  </a:path>
                </a:pathLst>
              </a:custGeom>
              <a:solidFill>
                <a:schemeClr val="bg2">
                  <a:lumMod val="90000"/>
                  <a:alpha val="60000"/>
                </a:schemeClr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3633921" cy="1047723"/>
              <a:chOff x="0" y="0"/>
              <a:chExt cx="670353" cy="19327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70353" cy="193275"/>
              </a:xfrm>
              <a:custGeom>
                <a:avLst/>
                <a:gdLst/>
                <a:ahLst/>
                <a:cxnLst/>
                <a:rect l="l" t="t" r="r" b="b"/>
                <a:pathLst>
                  <a:path w="670353" h="193275">
                    <a:moveTo>
                      <a:pt x="0" y="0"/>
                    </a:moveTo>
                    <a:lnTo>
                      <a:pt x="670353" y="0"/>
                    </a:lnTo>
                    <a:lnTo>
                      <a:pt x="670353" y="193275"/>
                    </a:lnTo>
                    <a:lnTo>
                      <a:pt x="0" y="193275"/>
                    </a:lnTo>
                    <a:close/>
                  </a:path>
                </a:pathLst>
              </a:custGeom>
              <a:solidFill>
                <a:srgbClr val="5D310E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41611" tIns="41611" rIns="41611" bIns="41611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802774" y="176875"/>
              <a:ext cx="1768716" cy="652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7"/>
                </a:lnSpc>
              </a:pPr>
              <a:r>
                <a:rPr lang="en-US" sz="2998">
                  <a:solidFill>
                    <a:srgbClr val="FBF5E9"/>
                  </a:solidFill>
                  <a:latin typeface="Lato"/>
                </a:rPr>
                <a:t>Cụm 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41933" y="1137459"/>
              <a:ext cx="9666493" cy="43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343"/>
                </a:lnSpc>
              </a:pP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Có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thu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nhập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khoảng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58.000$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đến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78.000$</a:t>
              </a:r>
            </a:p>
            <a:p>
              <a:pPr algn="just">
                <a:lnSpc>
                  <a:spcPts val="4343"/>
                </a:lnSpc>
              </a:pP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Chi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tiêu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khá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,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số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lượng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mua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hàng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.</a:t>
              </a:r>
            </a:p>
            <a:p>
              <a:pPr algn="just">
                <a:lnSpc>
                  <a:spcPts val="4343"/>
                </a:lnSpc>
              </a:pP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Độ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tuổi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từ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45-&gt;72,có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thể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độc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thân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hoặc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chung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(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nhưng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tỉ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lệ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sống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chung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cao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hơn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đọc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thân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)(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tầm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 1 </a:t>
              </a:r>
              <a:r>
                <a:rPr lang="en-US" sz="2784" dirty="0" err="1">
                  <a:solidFill>
                    <a:srgbClr val="372632"/>
                  </a:solidFill>
                  <a:latin typeface="Alegreya Sans Regular"/>
                </a:rPr>
                <a:t>đứa</a:t>
              </a: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)</a:t>
              </a:r>
            </a:p>
            <a:p>
              <a:pPr algn="just">
                <a:lnSpc>
                  <a:spcPts val="4343"/>
                </a:lnSpc>
              </a:pPr>
              <a:r>
                <a:rPr lang="en-US" sz="2784" dirty="0">
                  <a:solidFill>
                    <a:srgbClr val="372632"/>
                  </a:solidFill>
                  <a:latin typeface="Alegreya Sans Regular"/>
                </a:rPr>
                <a:t>+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Hứng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thú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với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voucher,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tầm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chiến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</a:t>
              </a:r>
              <a:r>
                <a:rPr lang="en-US" sz="2784" b="1" dirty="0" err="1">
                  <a:solidFill>
                    <a:srgbClr val="372632"/>
                  </a:solidFill>
                  <a:latin typeface="Alegreya Sans Regular"/>
                </a:rPr>
                <a:t>dịch</a:t>
              </a:r>
              <a:r>
                <a:rPr lang="en-US" sz="2784" b="1" dirty="0">
                  <a:solidFill>
                    <a:srgbClr val="372632"/>
                  </a:solidFill>
                  <a:latin typeface="Alegreya Sans Regular"/>
                </a:rPr>
                <a:t> 4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9144000" y="6848055"/>
            <a:ext cx="8737185" cy="4524795"/>
            <a:chOff x="0" y="0"/>
            <a:chExt cx="2149009" cy="111292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149009" cy="1112924"/>
            </a:xfrm>
            <a:custGeom>
              <a:avLst/>
              <a:gdLst/>
              <a:ahLst/>
              <a:cxnLst/>
              <a:rect l="l" t="t" r="r" b="b"/>
              <a:pathLst>
                <a:path w="2149009" h="1112924">
                  <a:moveTo>
                    <a:pt x="0" y="0"/>
                  </a:moveTo>
                  <a:lnTo>
                    <a:pt x="2149009" y="0"/>
                  </a:lnTo>
                  <a:lnTo>
                    <a:pt x="2149009" y="1112924"/>
                  </a:lnTo>
                  <a:lnTo>
                    <a:pt x="0" y="1112924"/>
                  </a:lnTo>
                  <a:close/>
                </a:path>
              </a:pathLst>
            </a:custGeom>
            <a:solidFill>
              <a:srgbClr val="BBB0AB">
                <a:alpha val="6000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1611" tIns="41611" rIns="41611" bIns="41611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9659714" y="6805207"/>
            <a:ext cx="2725441" cy="785793"/>
            <a:chOff x="0" y="0"/>
            <a:chExt cx="670353" cy="1932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70353" cy="193275"/>
            </a:xfrm>
            <a:custGeom>
              <a:avLst/>
              <a:gdLst/>
              <a:ahLst/>
              <a:cxnLst/>
              <a:rect l="l" t="t" r="r" b="b"/>
              <a:pathLst>
                <a:path w="670353" h="193275">
                  <a:moveTo>
                    <a:pt x="0" y="0"/>
                  </a:moveTo>
                  <a:lnTo>
                    <a:pt x="670353" y="0"/>
                  </a:lnTo>
                  <a:lnTo>
                    <a:pt x="670353" y="193275"/>
                  </a:lnTo>
                  <a:lnTo>
                    <a:pt x="0" y="193275"/>
                  </a:lnTo>
                  <a:close/>
                </a:path>
              </a:pathLst>
            </a:custGeom>
            <a:solidFill>
              <a:srgbClr val="690C13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41611" tIns="41611" rIns="41611" bIns="41611" rtlCol="0" anchor="ctr"/>
            <a:lstStyle/>
            <a:p>
              <a:pPr algn="ctr">
                <a:lnSpc>
                  <a:spcPts val="1616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389028" y="6968805"/>
            <a:ext cx="1326537" cy="50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</a:pPr>
            <a:r>
              <a:rPr lang="en-US" sz="2998">
                <a:solidFill>
                  <a:srgbClr val="FBF5E9"/>
                </a:solidFill>
                <a:latin typeface="Lato"/>
              </a:rPr>
              <a:t>Cụm 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69889" y="7519547"/>
            <a:ext cx="8278569" cy="2739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3"/>
              </a:lnSpc>
            </a:pP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Có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thu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nhập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khoảng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35.000$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đến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58.000$</a:t>
            </a:r>
          </a:p>
          <a:p>
            <a:pPr algn="just">
              <a:lnSpc>
                <a:spcPts val="4343"/>
              </a:lnSpc>
            </a:pP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Chi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tiêu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khá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thấp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,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nhưng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số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lượng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đơn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mua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khá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ổn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. </a:t>
            </a:r>
          </a:p>
          <a:p>
            <a:pPr algn="just">
              <a:lnSpc>
                <a:spcPts val="4343"/>
              </a:lnSpc>
            </a:pP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Độ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tuổi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từ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45-&gt;70,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khả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năng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sống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với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partner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khá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cao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(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tầm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 1-2 </a:t>
            </a:r>
            <a:r>
              <a:rPr lang="en-US" sz="2784" dirty="0" err="1">
                <a:solidFill>
                  <a:srgbClr val="372632"/>
                </a:solidFill>
                <a:latin typeface="Alegreya Sans Regular"/>
              </a:rPr>
              <a:t>đứa</a:t>
            </a:r>
            <a:r>
              <a:rPr lang="en-US" sz="2784" dirty="0">
                <a:solidFill>
                  <a:srgbClr val="372632"/>
                </a:solidFill>
                <a:latin typeface="Alegreya Sans Regular"/>
              </a:rPr>
              <a:t>)</a:t>
            </a:r>
          </a:p>
          <a:p>
            <a:pPr algn="just">
              <a:lnSpc>
                <a:spcPts val="4343"/>
              </a:lnSpc>
            </a:pP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+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Rất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hứng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thú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với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voucher,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mua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nhiều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ở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chiến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dịch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  <a:r>
              <a:rPr lang="en-US" sz="2784" dirty="0" err="1">
                <a:solidFill>
                  <a:srgbClr val="372632"/>
                </a:solidFill>
                <a:latin typeface="Alegreya Sans Regular Bold"/>
              </a:rPr>
              <a:t>cuối</a:t>
            </a:r>
            <a:r>
              <a:rPr lang="en-US" sz="2784" dirty="0">
                <a:solidFill>
                  <a:srgbClr val="372632"/>
                </a:solidFill>
                <a:latin typeface="Alegreya Sans Regular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999"/>
          </a:blip>
          <a:srcRect l="-23258" t="19451" r="-21743" b="2620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900307" y="3310878"/>
            <a:ext cx="2590863" cy="5617048"/>
          </a:xfrm>
          <a:custGeom>
            <a:avLst/>
            <a:gdLst/>
            <a:ahLst/>
            <a:cxnLst/>
            <a:rect l="l" t="t" r="r" b="b"/>
            <a:pathLst>
              <a:path w="2590863" h="5617048">
                <a:moveTo>
                  <a:pt x="0" y="0"/>
                </a:moveTo>
                <a:lnTo>
                  <a:pt x="2590863" y="0"/>
                </a:lnTo>
                <a:lnTo>
                  <a:pt x="2590863" y="5617048"/>
                </a:lnTo>
                <a:lnTo>
                  <a:pt x="0" y="5617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202145">
            <a:off x="7292748" y="968000"/>
            <a:ext cx="3678779" cy="744217"/>
            <a:chOff x="0" y="0"/>
            <a:chExt cx="4905039" cy="992289"/>
          </a:xfrm>
        </p:grpSpPr>
        <p:grpSp>
          <p:nvGrpSpPr>
            <p:cNvPr id="5" name="Group 5"/>
            <p:cNvGrpSpPr/>
            <p:nvPr/>
          </p:nvGrpSpPr>
          <p:grpSpPr>
            <a:xfrm>
              <a:off x="178852" y="0"/>
              <a:ext cx="4547334" cy="992289"/>
              <a:chOff x="0" y="0"/>
              <a:chExt cx="1244534" cy="27157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44534" cy="271574"/>
              </a:xfrm>
              <a:custGeom>
                <a:avLst/>
                <a:gdLst/>
                <a:ahLst/>
                <a:cxnLst/>
                <a:rect l="l" t="t" r="r" b="b"/>
                <a:pathLst>
                  <a:path w="1244534" h="271574">
                    <a:moveTo>
                      <a:pt x="0" y="0"/>
                    </a:moveTo>
                    <a:lnTo>
                      <a:pt x="1244534" y="0"/>
                    </a:lnTo>
                    <a:lnTo>
                      <a:pt x="1244534" y="271574"/>
                    </a:lnTo>
                    <a:lnTo>
                      <a:pt x="0" y="271574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9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0" y="198524"/>
              <a:ext cx="4905039" cy="700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91"/>
                </a:lnSpc>
              </a:pPr>
              <a:r>
                <a:rPr lang="en-US" sz="3969">
                  <a:solidFill>
                    <a:srgbClr val="FFFFFF"/>
                  </a:solidFill>
                  <a:latin typeface="Courier Prime"/>
                </a:rPr>
                <a:t>mind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 rot="-111038">
            <a:off x="6738992" y="1733344"/>
            <a:ext cx="4811766" cy="1343240"/>
            <a:chOff x="0" y="0"/>
            <a:chExt cx="6415688" cy="1790987"/>
          </a:xfrm>
        </p:grpSpPr>
        <p:grpSp>
          <p:nvGrpSpPr>
            <p:cNvPr id="10" name="Group 10"/>
            <p:cNvGrpSpPr/>
            <p:nvPr/>
          </p:nvGrpSpPr>
          <p:grpSpPr>
            <a:xfrm>
              <a:off x="178838" y="0"/>
              <a:ext cx="6053164" cy="1718741"/>
              <a:chOff x="0" y="0"/>
              <a:chExt cx="1333281" cy="3785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33281" cy="378573"/>
              </a:xfrm>
              <a:custGeom>
                <a:avLst/>
                <a:gdLst/>
                <a:ahLst/>
                <a:cxnLst/>
                <a:rect l="l" t="t" r="r" b="b"/>
                <a:pathLst>
                  <a:path w="1333281" h="378573">
                    <a:moveTo>
                      <a:pt x="0" y="0"/>
                    </a:moveTo>
                    <a:lnTo>
                      <a:pt x="1333281" y="0"/>
                    </a:lnTo>
                    <a:lnTo>
                      <a:pt x="1333281" y="378573"/>
                    </a:lnTo>
                    <a:lnTo>
                      <a:pt x="0" y="378573"/>
                    </a:lnTo>
                    <a:close/>
                  </a:path>
                </a:pathLst>
              </a:custGeom>
              <a:solidFill>
                <a:srgbClr val="40404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8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316512"/>
              <a:ext cx="6415688" cy="1474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711"/>
                </a:lnSpc>
              </a:pPr>
              <a:r>
                <a:rPr lang="en-US" sz="8291" spc="2678">
                  <a:solidFill>
                    <a:srgbClr val="FFFFFF"/>
                  </a:solidFill>
                  <a:latin typeface="Courier Prime"/>
                </a:rPr>
                <a:t>MAP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94079" y="2789235"/>
            <a:ext cx="4316779" cy="564295"/>
            <a:chOff x="0" y="0"/>
            <a:chExt cx="1580515" cy="20660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80515" cy="206607"/>
            </a:xfrm>
            <a:custGeom>
              <a:avLst/>
              <a:gdLst/>
              <a:ahLst/>
              <a:cxnLst/>
              <a:rect l="l" t="t" r="r" b="b"/>
              <a:pathLst>
                <a:path w="1580515" h="206607">
                  <a:moveTo>
                    <a:pt x="0" y="0"/>
                  </a:moveTo>
                  <a:lnTo>
                    <a:pt x="1580515" y="0"/>
                  </a:lnTo>
                  <a:lnTo>
                    <a:pt x="1580515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173987" y="2089944"/>
            <a:ext cx="1844007" cy="555631"/>
            <a:chOff x="0" y="0"/>
            <a:chExt cx="2458675" cy="740841"/>
          </a:xfrm>
        </p:grpSpPr>
        <p:sp>
          <p:nvSpPr>
            <p:cNvPr id="18" name="Freeform 18"/>
            <p:cNvSpPr/>
            <p:nvPr/>
          </p:nvSpPr>
          <p:spPr>
            <a:xfrm>
              <a:off x="178500" y="0"/>
              <a:ext cx="2101676" cy="740841"/>
            </a:xfrm>
            <a:custGeom>
              <a:avLst/>
              <a:gdLst/>
              <a:ahLst/>
              <a:cxnLst/>
              <a:rect l="l" t="t" r="r" b="b"/>
              <a:pathLst>
                <a:path w="2101676" h="740841">
                  <a:moveTo>
                    <a:pt x="0" y="0"/>
                  </a:moveTo>
                  <a:lnTo>
                    <a:pt x="2101676" y="0"/>
                  </a:lnTo>
                  <a:lnTo>
                    <a:pt x="2101676" y="740841"/>
                  </a:lnTo>
                  <a:lnTo>
                    <a:pt x="0" y="7408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185808"/>
              <a:ext cx="2458675" cy="5550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905"/>
                </a:lnSpc>
              </a:pPr>
              <a:r>
                <a:rPr lang="en-US" sz="3124">
                  <a:solidFill>
                    <a:srgbClr val="000000"/>
                  </a:solidFill>
                  <a:latin typeface="Courier Prime Bold"/>
                </a:rPr>
                <a:t>01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72815" y="5389016"/>
            <a:ext cx="3399132" cy="564295"/>
            <a:chOff x="0" y="0"/>
            <a:chExt cx="1244534" cy="2066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44534" cy="206607"/>
            </a:xfrm>
            <a:custGeom>
              <a:avLst/>
              <a:gdLst/>
              <a:ahLst/>
              <a:cxnLst/>
              <a:rect l="l" t="t" r="r" b="b"/>
              <a:pathLst>
                <a:path w="1244534" h="206607">
                  <a:moveTo>
                    <a:pt x="0" y="0"/>
                  </a:moveTo>
                  <a:lnTo>
                    <a:pt x="1244534" y="0"/>
                  </a:lnTo>
                  <a:lnTo>
                    <a:pt x="1244534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584252" y="4711041"/>
            <a:ext cx="1576257" cy="555631"/>
          </a:xfrm>
          <a:custGeom>
            <a:avLst/>
            <a:gdLst/>
            <a:ahLst/>
            <a:cxnLst/>
            <a:rect l="l" t="t" r="r" b="b"/>
            <a:pathLst>
              <a:path w="1576257" h="555631">
                <a:moveTo>
                  <a:pt x="0" y="0"/>
                </a:moveTo>
                <a:lnTo>
                  <a:pt x="1576257" y="0"/>
                </a:lnTo>
                <a:lnTo>
                  <a:pt x="1576257" y="555631"/>
                </a:lnTo>
                <a:lnTo>
                  <a:pt x="0" y="55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711727" y="8142161"/>
            <a:ext cx="3399132" cy="564295"/>
            <a:chOff x="0" y="0"/>
            <a:chExt cx="1244534" cy="20660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44534" cy="206607"/>
            </a:xfrm>
            <a:custGeom>
              <a:avLst/>
              <a:gdLst/>
              <a:ahLst/>
              <a:cxnLst/>
              <a:rect l="l" t="t" r="r" b="b"/>
              <a:pathLst>
                <a:path w="1244534" h="206607">
                  <a:moveTo>
                    <a:pt x="0" y="0"/>
                  </a:moveTo>
                  <a:lnTo>
                    <a:pt x="1244534" y="0"/>
                  </a:lnTo>
                  <a:lnTo>
                    <a:pt x="1244534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2623164" y="7426850"/>
            <a:ext cx="1576257" cy="555631"/>
          </a:xfrm>
          <a:custGeom>
            <a:avLst/>
            <a:gdLst/>
            <a:ahLst/>
            <a:cxnLst/>
            <a:rect l="l" t="t" r="r" b="b"/>
            <a:pathLst>
              <a:path w="1576257" h="555631">
                <a:moveTo>
                  <a:pt x="0" y="0"/>
                </a:moveTo>
                <a:lnTo>
                  <a:pt x="1576257" y="0"/>
                </a:lnTo>
                <a:lnTo>
                  <a:pt x="1576257" y="555631"/>
                </a:lnTo>
                <a:lnTo>
                  <a:pt x="0" y="555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3219839" y="2454588"/>
            <a:ext cx="3329917" cy="552805"/>
            <a:chOff x="0" y="0"/>
            <a:chExt cx="1244534" cy="20660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44534" cy="206607"/>
            </a:xfrm>
            <a:custGeom>
              <a:avLst/>
              <a:gdLst/>
              <a:ahLst/>
              <a:cxnLst/>
              <a:rect l="l" t="t" r="r" b="b"/>
              <a:pathLst>
                <a:path w="1244534" h="206607">
                  <a:moveTo>
                    <a:pt x="0" y="0"/>
                  </a:moveTo>
                  <a:lnTo>
                    <a:pt x="1244534" y="0"/>
                  </a:lnTo>
                  <a:lnTo>
                    <a:pt x="1244534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297496" y="5040239"/>
            <a:ext cx="3306844" cy="548975"/>
            <a:chOff x="0" y="0"/>
            <a:chExt cx="1244534" cy="20660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244534" cy="206607"/>
            </a:xfrm>
            <a:custGeom>
              <a:avLst/>
              <a:gdLst/>
              <a:ahLst/>
              <a:cxnLst/>
              <a:rect l="l" t="t" r="r" b="b"/>
              <a:pathLst>
                <a:path w="1244534" h="206607">
                  <a:moveTo>
                    <a:pt x="0" y="0"/>
                  </a:moveTo>
                  <a:lnTo>
                    <a:pt x="1244534" y="0"/>
                  </a:lnTo>
                  <a:lnTo>
                    <a:pt x="1244534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300370" y="7716564"/>
            <a:ext cx="4829029" cy="548975"/>
            <a:chOff x="0" y="0"/>
            <a:chExt cx="1817410" cy="20660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817410" cy="206607"/>
            </a:xfrm>
            <a:custGeom>
              <a:avLst/>
              <a:gdLst/>
              <a:ahLst/>
              <a:cxnLst/>
              <a:rect l="l" t="t" r="r" b="b"/>
              <a:pathLst>
                <a:path w="1817410" h="206607">
                  <a:moveTo>
                    <a:pt x="0" y="0"/>
                  </a:moveTo>
                  <a:lnTo>
                    <a:pt x="1817410" y="0"/>
                  </a:lnTo>
                  <a:lnTo>
                    <a:pt x="1817410" y="206607"/>
                  </a:lnTo>
                  <a:lnTo>
                    <a:pt x="0" y="206607"/>
                  </a:lnTo>
                  <a:close/>
                </a:path>
              </a:pathLst>
            </a:custGeom>
            <a:solidFill>
              <a:srgbClr val="404040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40884" tIns="40884" rIns="40884" bIns="40884" rtlCol="0" anchor="ctr"/>
            <a:lstStyle/>
            <a:p>
              <a:pPr algn="ctr">
                <a:lnSpc>
                  <a:spcPts val="2140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98863" y="1819671"/>
            <a:ext cx="1793941" cy="540545"/>
            <a:chOff x="0" y="0"/>
            <a:chExt cx="2391922" cy="720727"/>
          </a:xfrm>
        </p:grpSpPr>
        <p:sp>
          <p:nvSpPr>
            <p:cNvPr id="38" name="Freeform 38"/>
            <p:cNvSpPr/>
            <p:nvPr/>
          </p:nvSpPr>
          <p:spPr>
            <a:xfrm>
              <a:off x="173653" y="0"/>
              <a:ext cx="2044615" cy="720727"/>
            </a:xfrm>
            <a:custGeom>
              <a:avLst/>
              <a:gdLst/>
              <a:ahLst/>
              <a:cxnLst/>
              <a:rect l="l" t="t" r="r" b="b"/>
              <a:pathLst>
                <a:path w="2044615" h="720727">
                  <a:moveTo>
                    <a:pt x="0" y="0"/>
                  </a:moveTo>
                  <a:lnTo>
                    <a:pt x="2044615" y="0"/>
                  </a:lnTo>
                  <a:lnTo>
                    <a:pt x="2044615" y="720727"/>
                  </a:lnTo>
                  <a:lnTo>
                    <a:pt x="0" y="720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0" y="182574"/>
              <a:ext cx="2391922" cy="538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6"/>
                </a:lnSpc>
              </a:pPr>
              <a:r>
                <a:rPr lang="en-US" sz="3039">
                  <a:solidFill>
                    <a:srgbClr val="000000"/>
                  </a:solidFill>
                  <a:latin typeface="Courier Prime Bol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5094279" y="4389882"/>
            <a:ext cx="1793941" cy="540545"/>
            <a:chOff x="0" y="0"/>
            <a:chExt cx="2391922" cy="720727"/>
          </a:xfrm>
        </p:grpSpPr>
        <p:sp>
          <p:nvSpPr>
            <p:cNvPr id="41" name="Freeform 41"/>
            <p:cNvSpPr/>
            <p:nvPr/>
          </p:nvSpPr>
          <p:spPr>
            <a:xfrm>
              <a:off x="173653" y="0"/>
              <a:ext cx="2044615" cy="720727"/>
            </a:xfrm>
            <a:custGeom>
              <a:avLst/>
              <a:gdLst/>
              <a:ahLst/>
              <a:cxnLst/>
              <a:rect l="l" t="t" r="r" b="b"/>
              <a:pathLst>
                <a:path w="2044615" h="720727">
                  <a:moveTo>
                    <a:pt x="0" y="0"/>
                  </a:moveTo>
                  <a:lnTo>
                    <a:pt x="2044615" y="0"/>
                  </a:lnTo>
                  <a:lnTo>
                    <a:pt x="2044615" y="720727"/>
                  </a:lnTo>
                  <a:lnTo>
                    <a:pt x="0" y="720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0" y="182574"/>
              <a:ext cx="2391922" cy="538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6"/>
                </a:lnSpc>
              </a:pPr>
              <a:r>
                <a:rPr lang="en-US" sz="3039">
                  <a:solidFill>
                    <a:srgbClr val="000000"/>
                  </a:solidFill>
                  <a:latin typeface="Courier Prime Bold"/>
                </a:rPr>
                <a:t>05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4067858" y="7075419"/>
            <a:ext cx="1793941" cy="540545"/>
            <a:chOff x="0" y="0"/>
            <a:chExt cx="2391922" cy="720727"/>
          </a:xfrm>
        </p:grpSpPr>
        <p:sp>
          <p:nvSpPr>
            <p:cNvPr id="44" name="Freeform 44"/>
            <p:cNvSpPr/>
            <p:nvPr/>
          </p:nvSpPr>
          <p:spPr>
            <a:xfrm>
              <a:off x="173653" y="0"/>
              <a:ext cx="2044615" cy="720727"/>
            </a:xfrm>
            <a:custGeom>
              <a:avLst/>
              <a:gdLst/>
              <a:ahLst/>
              <a:cxnLst/>
              <a:rect l="l" t="t" r="r" b="b"/>
              <a:pathLst>
                <a:path w="2044615" h="720727">
                  <a:moveTo>
                    <a:pt x="0" y="0"/>
                  </a:moveTo>
                  <a:lnTo>
                    <a:pt x="2044615" y="0"/>
                  </a:lnTo>
                  <a:lnTo>
                    <a:pt x="2044615" y="720727"/>
                  </a:lnTo>
                  <a:lnTo>
                    <a:pt x="0" y="7207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45" name="TextBox 45"/>
            <p:cNvSpPr txBox="1"/>
            <p:nvPr/>
          </p:nvSpPr>
          <p:spPr>
            <a:xfrm>
              <a:off x="0" y="182574"/>
              <a:ext cx="2391922" cy="5381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26"/>
                </a:lnSpc>
              </a:pPr>
              <a:r>
                <a:rPr lang="en-US" sz="3039">
                  <a:solidFill>
                    <a:srgbClr val="000000"/>
                  </a:solidFill>
                  <a:latin typeface="Courier Prime Bold"/>
                </a:rPr>
                <a:t>06</a:t>
              </a:r>
            </a:p>
          </p:txBody>
        </p:sp>
      </p:grpSp>
      <p:sp>
        <p:nvSpPr>
          <p:cNvPr id="46" name="Freeform 46"/>
          <p:cNvSpPr/>
          <p:nvPr/>
        </p:nvSpPr>
        <p:spPr>
          <a:xfrm rot="586013">
            <a:off x="11652705" y="4957083"/>
            <a:ext cx="2140673" cy="1245483"/>
          </a:xfrm>
          <a:custGeom>
            <a:avLst/>
            <a:gdLst/>
            <a:ahLst/>
            <a:cxnLst/>
            <a:rect l="l" t="t" r="r" b="b"/>
            <a:pathLst>
              <a:path w="2140673" h="1245483">
                <a:moveTo>
                  <a:pt x="0" y="0"/>
                </a:moveTo>
                <a:lnTo>
                  <a:pt x="2140674" y="0"/>
                </a:lnTo>
                <a:lnTo>
                  <a:pt x="2140674" y="1245483"/>
                </a:lnTo>
                <a:lnTo>
                  <a:pt x="0" y="12454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7" name="TextBox 47"/>
          <p:cNvSpPr txBox="1"/>
          <p:nvPr/>
        </p:nvSpPr>
        <p:spPr>
          <a:xfrm>
            <a:off x="794079" y="3382146"/>
            <a:ext cx="4450471" cy="7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Tiến hành các bước TXL </a:t>
            </a:r>
          </a:p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để làm sạch và hiểu dữ liệu 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072018" y="2636179"/>
            <a:ext cx="3566969" cy="361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0"/>
              </a:lnSpc>
            </a:pPr>
            <a:r>
              <a:rPr lang="en-US" sz="2871">
                <a:solidFill>
                  <a:srgbClr val="FFFFFF"/>
                </a:solidFill>
                <a:latin typeface="Courier Prime"/>
              </a:rPr>
              <a:t>PCA</a:t>
            </a:r>
          </a:p>
        </p:txBody>
      </p:sp>
      <p:sp>
        <p:nvSpPr>
          <p:cNvPr id="49" name="Freeform 49"/>
          <p:cNvSpPr/>
          <p:nvPr/>
        </p:nvSpPr>
        <p:spPr>
          <a:xfrm rot="1948890">
            <a:off x="11129338" y="7370070"/>
            <a:ext cx="1729059" cy="1005998"/>
          </a:xfrm>
          <a:custGeom>
            <a:avLst/>
            <a:gdLst/>
            <a:ahLst/>
            <a:cxnLst/>
            <a:rect l="l" t="t" r="r" b="b"/>
            <a:pathLst>
              <a:path w="1729059" h="1005998">
                <a:moveTo>
                  <a:pt x="0" y="0"/>
                </a:moveTo>
                <a:lnTo>
                  <a:pt x="1729059" y="0"/>
                </a:lnTo>
                <a:lnTo>
                  <a:pt x="1729059" y="1005998"/>
                </a:lnTo>
                <a:lnTo>
                  <a:pt x="0" y="1005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 rot="-1478203">
            <a:off x="11218860" y="2870182"/>
            <a:ext cx="1989740" cy="1157667"/>
          </a:xfrm>
          <a:custGeom>
            <a:avLst/>
            <a:gdLst/>
            <a:ahLst/>
            <a:cxnLst/>
            <a:rect l="l" t="t" r="r" b="b"/>
            <a:pathLst>
              <a:path w="1989740" h="1157667">
                <a:moveTo>
                  <a:pt x="0" y="0"/>
                </a:moveTo>
                <a:lnTo>
                  <a:pt x="1989740" y="0"/>
                </a:lnTo>
                <a:lnTo>
                  <a:pt x="1989740" y="1157667"/>
                </a:lnTo>
                <a:lnTo>
                  <a:pt x="0" y="115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 rot="-540425" flipH="1">
            <a:off x="4668394" y="5355544"/>
            <a:ext cx="2200415" cy="1280242"/>
          </a:xfrm>
          <a:custGeom>
            <a:avLst/>
            <a:gdLst/>
            <a:ahLst/>
            <a:cxnLst/>
            <a:rect l="l" t="t" r="r" b="b"/>
            <a:pathLst>
              <a:path w="2200415" h="1280242">
                <a:moveTo>
                  <a:pt x="2200415" y="0"/>
                </a:moveTo>
                <a:lnTo>
                  <a:pt x="0" y="0"/>
                </a:lnTo>
                <a:lnTo>
                  <a:pt x="0" y="1280242"/>
                </a:lnTo>
                <a:lnTo>
                  <a:pt x="2200415" y="1280242"/>
                </a:lnTo>
                <a:lnTo>
                  <a:pt x="220041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2" name="Freeform 52"/>
          <p:cNvSpPr/>
          <p:nvPr/>
        </p:nvSpPr>
        <p:spPr>
          <a:xfrm rot="-1715740" flipH="1">
            <a:off x="5427289" y="7676550"/>
            <a:ext cx="1913703" cy="1113427"/>
          </a:xfrm>
          <a:custGeom>
            <a:avLst/>
            <a:gdLst/>
            <a:ahLst/>
            <a:cxnLst/>
            <a:rect l="l" t="t" r="r" b="b"/>
            <a:pathLst>
              <a:path w="1913703" h="1113427">
                <a:moveTo>
                  <a:pt x="1913703" y="0"/>
                </a:moveTo>
                <a:lnTo>
                  <a:pt x="0" y="0"/>
                </a:lnTo>
                <a:lnTo>
                  <a:pt x="0" y="1113427"/>
                </a:lnTo>
                <a:lnTo>
                  <a:pt x="1913703" y="1113427"/>
                </a:lnTo>
                <a:lnTo>
                  <a:pt x="191370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3" name="Freeform 53"/>
          <p:cNvSpPr/>
          <p:nvPr/>
        </p:nvSpPr>
        <p:spPr>
          <a:xfrm rot="960117" flipH="1">
            <a:off x="5137536" y="3142740"/>
            <a:ext cx="2101102" cy="1222459"/>
          </a:xfrm>
          <a:custGeom>
            <a:avLst/>
            <a:gdLst/>
            <a:ahLst/>
            <a:cxnLst/>
            <a:rect l="l" t="t" r="r" b="b"/>
            <a:pathLst>
              <a:path w="2101102" h="1222459">
                <a:moveTo>
                  <a:pt x="2101102" y="0"/>
                </a:moveTo>
                <a:lnTo>
                  <a:pt x="0" y="0"/>
                </a:lnTo>
                <a:lnTo>
                  <a:pt x="0" y="1222459"/>
                </a:lnTo>
                <a:lnTo>
                  <a:pt x="2101102" y="1222459"/>
                </a:lnTo>
                <a:lnTo>
                  <a:pt x="210110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54"/>
          <p:cNvSpPr txBox="1"/>
          <p:nvPr/>
        </p:nvSpPr>
        <p:spPr>
          <a:xfrm>
            <a:off x="1251388" y="2926131"/>
            <a:ext cx="3666516" cy="3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3"/>
              </a:lnSpc>
            </a:pPr>
            <a:r>
              <a:rPr lang="en-US" sz="2949" dirty="0">
                <a:solidFill>
                  <a:srgbClr val="FFFFFF"/>
                </a:solidFill>
                <a:latin typeface="Courier Prime"/>
              </a:rPr>
              <a:t>Data Processing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39122" y="5578178"/>
            <a:ext cx="3666516" cy="3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3"/>
              </a:lnSpc>
            </a:pPr>
            <a:r>
              <a:rPr lang="en-US" sz="2949">
                <a:solidFill>
                  <a:srgbClr val="FFFFFF"/>
                </a:solidFill>
                <a:latin typeface="Courier Prime"/>
              </a:rPr>
              <a:t>EDA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50377" y="4867066"/>
            <a:ext cx="1844007" cy="39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5"/>
              </a:lnSpc>
            </a:pPr>
            <a:r>
              <a:rPr lang="en-US" sz="3124">
                <a:solidFill>
                  <a:srgbClr val="000000"/>
                </a:solidFill>
                <a:latin typeface="Courier Prime Bold"/>
              </a:rPr>
              <a:t>02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578035" y="8331322"/>
            <a:ext cx="3666516" cy="36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43"/>
              </a:lnSpc>
            </a:pPr>
            <a:r>
              <a:rPr lang="en-US" sz="2949">
                <a:solidFill>
                  <a:srgbClr val="FFFFFF"/>
                </a:solidFill>
                <a:latin typeface="Courier Prime"/>
              </a:rPr>
              <a:t>Scale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2489289" y="7582875"/>
            <a:ext cx="1844007" cy="39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5"/>
              </a:lnSpc>
            </a:pPr>
            <a:r>
              <a:rPr lang="en-US" sz="3124">
                <a:solidFill>
                  <a:srgbClr val="000000"/>
                </a:solidFill>
                <a:latin typeface="Courier Prime Bold"/>
              </a:rPr>
              <a:t>03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4167434" y="5216809"/>
            <a:ext cx="3566969" cy="363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8"/>
              </a:lnSpc>
            </a:pPr>
            <a:r>
              <a:rPr lang="en-US" sz="2869">
                <a:solidFill>
                  <a:srgbClr val="FFFFFF"/>
                </a:solidFill>
                <a:latin typeface="Courier Prime"/>
              </a:rPr>
              <a:t>Model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170307" y="7893134"/>
            <a:ext cx="5311769" cy="69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2869">
                <a:solidFill>
                  <a:srgbClr val="FFFFFF"/>
                </a:solidFill>
                <a:latin typeface="Courier Prime"/>
              </a:rPr>
              <a:t>Analysis + Strategy</a:t>
            </a:r>
          </a:p>
          <a:p>
            <a:pPr marL="0" lvl="0" indent="0" algn="ctr">
              <a:lnSpc>
                <a:spcPts val="2668"/>
              </a:lnSpc>
            </a:pPr>
            <a:endParaRPr lang="en-US" sz="2869">
              <a:solidFill>
                <a:srgbClr val="FFFFFF"/>
              </a:solidFill>
              <a:latin typeface="Courier Prime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131274" y="6076723"/>
            <a:ext cx="4450471" cy="7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Trực quan hoá để hiểu rõ hơn </a:t>
            </a:r>
          </a:p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về bộ dữ liệu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069148" y="8839065"/>
            <a:ext cx="4450471" cy="7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Chuẩn hoá dữ liệu để đưa dữ liệu </a:t>
            </a:r>
          </a:p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về cùng 1 thang đo 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627985" y="8341716"/>
            <a:ext cx="4329640" cy="1162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Phân tích Segment </a:t>
            </a:r>
          </a:p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+ </a:t>
            </a:r>
          </a:p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Đưa ra kết luận chiến lược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799758" y="5624367"/>
            <a:ext cx="4329640" cy="74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Sử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dụng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mô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hình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để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phân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cụm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/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phân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khúc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khách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legreya Sans Regular"/>
              </a:rPr>
              <a:t>hàng</a:t>
            </a:r>
            <a:r>
              <a:rPr lang="en-US" sz="2400" dirty="0">
                <a:solidFill>
                  <a:srgbClr val="000000"/>
                </a:solidFill>
                <a:latin typeface="Alegreya Sans Regular"/>
              </a:rPr>
              <a:t> 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731014" y="3077558"/>
            <a:ext cx="4329640" cy="79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2"/>
              </a:lnSpc>
            </a:pPr>
            <a:r>
              <a:rPr lang="en-US" sz="2400">
                <a:solidFill>
                  <a:srgbClr val="000000"/>
                </a:solidFill>
                <a:latin typeface="Alegreya Sans Regular"/>
              </a:rPr>
              <a:t>Giảm chiều dữ liệu để thuận tiện cho việc chạy mô hình và phân tích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28258" y="4897438"/>
            <a:ext cx="810674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FFFFFF"/>
                </a:solidFill>
                <a:latin typeface="Tinos"/>
              </a:rPr>
              <a:t>CẢM ƠN CÁC BẠN ĐÃ LẮNG NGHE !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75686" y="8213057"/>
            <a:ext cx="15812314" cy="1793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rimson Pro"/>
              </a:rPr>
              <a:t>Link </a:t>
            </a:r>
            <a:r>
              <a:rPr lang="en-US" sz="3399" dirty="0" err="1">
                <a:solidFill>
                  <a:srgbClr val="FFFFFF"/>
                </a:solidFill>
                <a:latin typeface="Crimson Pro"/>
              </a:rPr>
              <a:t>sản</a:t>
            </a:r>
            <a:r>
              <a:rPr lang="en-US" sz="3399" dirty="0">
                <a:solidFill>
                  <a:srgbClr val="FFFFFF"/>
                </a:solidFill>
                <a:latin typeface="Crimson Pro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Crimson Pro"/>
              </a:rPr>
              <a:t>phẩm</a:t>
            </a:r>
            <a:r>
              <a:rPr lang="en-US" sz="3399" dirty="0">
                <a:solidFill>
                  <a:srgbClr val="FFFFFF"/>
                </a:solidFill>
                <a:latin typeface="Crimson Pro"/>
              </a:rPr>
              <a:t>: </a:t>
            </a:r>
            <a:r>
              <a:rPr lang="en-US" sz="3399" dirty="0">
                <a:solidFill>
                  <a:srgbClr val="FFFFFF"/>
                </a:solidFill>
                <a:latin typeface="Crimson Pro"/>
                <a:hlinkClick r:id="rId2"/>
              </a:rPr>
              <a:t>https://colab.research.google.com/drive/1RYJLkED1-ZDHH7nT_c2DDEBgHm17wa-F?usp=sharing</a:t>
            </a:r>
            <a:endParaRPr lang="en-US" sz="3399" dirty="0">
              <a:solidFill>
                <a:srgbClr val="FFFFFF"/>
              </a:solidFill>
              <a:latin typeface="Crimson Pro"/>
            </a:endParaRP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rimson Pro"/>
              </a:rPr>
              <a:t>Link ppt office: </a:t>
            </a:r>
            <a:r>
              <a:rPr lang="en-US" sz="3399" dirty="0">
                <a:solidFill>
                  <a:srgbClr val="FFFFFF"/>
                </a:solidFill>
                <a:latin typeface="Crimson Pro"/>
                <a:hlinkClick r:id="rId3"/>
              </a:rPr>
              <a:t>https://1drv.ms/p/s!Aua3Mhn29FsqkC2teauy0GmHctIH</a:t>
            </a:r>
            <a:r>
              <a:rPr lang="en-US" sz="3399" dirty="0">
                <a:solidFill>
                  <a:srgbClr val="FFFFFF"/>
                </a:solidFill>
                <a:latin typeface="Crimson Pro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615805" y="0"/>
            <a:ext cx="9144000" cy="10287000"/>
          </a:xfrm>
          <a:prstGeom prst="rect">
            <a:avLst/>
          </a:prstGeom>
          <a:solidFill>
            <a:srgbClr val="DFD4CB"/>
          </a:solidFill>
        </p:spPr>
      </p:sp>
      <p:grpSp>
        <p:nvGrpSpPr>
          <p:cNvPr id="3" name="Group 3"/>
          <p:cNvGrpSpPr/>
          <p:nvPr/>
        </p:nvGrpSpPr>
        <p:grpSpPr>
          <a:xfrm>
            <a:off x="9643719" y="1740796"/>
            <a:ext cx="6486646" cy="7778729"/>
            <a:chOff x="0" y="0"/>
            <a:chExt cx="8648861" cy="10371638"/>
          </a:xfrm>
        </p:grpSpPr>
        <p:grpSp>
          <p:nvGrpSpPr>
            <p:cNvPr id="4" name="Group 4"/>
            <p:cNvGrpSpPr/>
            <p:nvPr/>
          </p:nvGrpSpPr>
          <p:grpSpPr>
            <a:xfrm>
              <a:off x="176940" y="0"/>
              <a:ext cx="8471922" cy="2472116"/>
              <a:chOff x="0" y="0"/>
              <a:chExt cx="2277109" cy="6644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76940" y="4086620"/>
              <a:ext cx="8471922" cy="2472116"/>
              <a:chOff x="0" y="0"/>
              <a:chExt cx="2277109" cy="66446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76940" y="7899522"/>
              <a:ext cx="8471922" cy="2472116"/>
              <a:chOff x="0" y="0"/>
              <a:chExt cx="2277109" cy="66446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77109" cy="664463"/>
              </a:xfrm>
              <a:custGeom>
                <a:avLst/>
                <a:gdLst/>
                <a:ahLst/>
                <a:cxnLst/>
                <a:rect l="l" t="t" r="r" b="b"/>
                <a:pathLst>
                  <a:path w="2277109" h="664463">
                    <a:moveTo>
                      <a:pt x="0" y="0"/>
                    </a:moveTo>
                    <a:lnTo>
                      <a:pt x="2277109" y="0"/>
                    </a:lnTo>
                    <a:lnTo>
                      <a:pt x="2277109" y="664463"/>
                    </a:lnTo>
                    <a:lnTo>
                      <a:pt x="0" y="664463"/>
                    </a:lnTo>
                    <a:close/>
                  </a:path>
                </a:pathLst>
              </a:custGeom>
              <a:solidFill>
                <a:srgbClr val="BBB0AB">
                  <a:alpha val="60000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37333" tIns="37333" rIns="37333" bIns="37333" rtlCol="0" anchor="ctr"/>
              <a:lstStyle/>
              <a:p>
                <a:pPr algn="ctr">
                  <a:lnSpc>
                    <a:spcPts val="1616"/>
                  </a:lnSpc>
                </a:pPr>
                <a:endParaRPr/>
              </a:p>
            </p:txBody>
          </p:sp>
        </p:grpSp>
        <p:sp>
          <p:nvSpPr>
            <p:cNvPr id="13" name="AutoShape 13"/>
            <p:cNvSpPr/>
            <p:nvPr/>
          </p:nvSpPr>
          <p:spPr>
            <a:xfrm>
              <a:off x="0" y="1101964"/>
              <a:ext cx="353879" cy="341883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0" y="5075536"/>
              <a:ext cx="353879" cy="341883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0" y="9049108"/>
              <a:ext cx="353879" cy="341883"/>
            </a:xfrm>
            <a:prstGeom prst="rect">
              <a:avLst/>
            </a:prstGeom>
            <a:solidFill>
              <a:srgbClr val="39393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54366" y="537872"/>
              <a:ext cx="6117068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93939"/>
                  </a:solidFill>
                  <a:latin typeface="Alegreya Sans Regular Bold"/>
                </a:rPr>
                <a:t>Missing Value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54366" y="4682386"/>
              <a:ext cx="6117068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93939"/>
                  </a:solidFill>
                  <a:latin typeface="Alegreya Sans Regular Bold"/>
                </a:rPr>
                <a:t>Feature Engineering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54366" y="8571489"/>
              <a:ext cx="6117068" cy="966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393939"/>
                  </a:solidFill>
                  <a:latin typeface="Alegreya Sans Regular Bold"/>
                </a:rPr>
                <a:t>Outlier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20" name="AutoShape 20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21" name="Group 21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25" name="TextBox 25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ctr">
                <a:lnSpc>
                  <a:spcPts val="3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 DATA  PROCESSING</a:t>
              </a:r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3508527"/>
            <a:ext cx="5232633" cy="7494462"/>
            <a:chOff x="0" y="0"/>
            <a:chExt cx="443357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lnTo>
                    <a:pt x="2217420" y="0"/>
                  </a:ln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4433570" y="6350000"/>
                  </a:lnTo>
                  <a:lnTo>
                    <a:pt x="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70886" r="-7088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6" name="Group 6"/>
          <p:cNvGrpSpPr/>
          <p:nvPr/>
        </p:nvGrpSpPr>
        <p:grpSpPr>
          <a:xfrm>
            <a:off x="-715786" y="638777"/>
            <a:ext cx="9372936" cy="2204037"/>
            <a:chOff x="0" y="0"/>
            <a:chExt cx="12497249" cy="2938717"/>
          </a:xfrm>
        </p:grpSpPr>
        <p:sp>
          <p:nvSpPr>
            <p:cNvPr id="7" name="AutoShape 7"/>
            <p:cNvSpPr/>
            <p:nvPr/>
          </p:nvSpPr>
          <p:spPr>
            <a:xfrm>
              <a:off x="664675" y="268037"/>
              <a:ext cx="11323805" cy="2119540"/>
            </a:xfrm>
            <a:prstGeom prst="rect">
              <a:avLst/>
            </a:prstGeom>
            <a:solidFill>
              <a:srgbClr val="F6F5F1"/>
            </a:solidFill>
          </p:spPr>
        </p:sp>
        <p:grpSp>
          <p:nvGrpSpPr>
            <p:cNvPr id="8" name="Group 8"/>
            <p:cNvGrpSpPr/>
            <p:nvPr/>
          </p:nvGrpSpPr>
          <p:grpSpPr>
            <a:xfrm>
              <a:off x="0" y="0"/>
              <a:ext cx="12294049" cy="2735517"/>
              <a:chOff x="0" y="0"/>
              <a:chExt cx="63502782" cy="1412983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03200" y="203200"/>
              <a:ext cx="12294049" cy="2735517"/>
              <a:chOff x="0" y="0"/>
              <a:chExt cx="63502782" cy="1412983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2784" cy="14129837"/>
              </a:xfrm>
              <a:custGeom>
                <a:avLst/>
                <a:gdLst/>
                <a:ahLst/>
                <a:cxnLst/>
                <a:rect l="l" t="t" r="r" b="b"/>
                <a:pathLst>
                  <a:path w="63502784" h="14129837">
                    <a:moveTo>
                      <a:pt x="0" y="0"/>
                    </a:moveTo>
                    <a:lnTo>
                      <a:pt x="0" y="14129837"/>
                    </a:lnTo>
                    <a:lnTo>
                      <a:pt x="63502784" y="14129837"/>
                    </a:lnTo>
                    <a:lnTo>
                      <a:pt x="63502784" y="0"/>
                    </a:lnTo>
                    <a:lnTo>
                      <a:pt x="0" y="0"/>
                    </a:lnTo>
                    <a:close/>
                    <a:moveTo>
                      <a:pt x="63441821" y="14068878"/>
                    </a:moveTo>
                    <a:lnTo>
                      <a:pt x="59690" y="14068878"/>
                    </a:lnTo>
                    <a:lnTo>
                      <a:pt x="59690" y="59690"/>
                    </a:lnTo>
                    <a:lnTo>
                      <a:pt x="63441821" y="59690"/>
                    </a:lnTo>
                    <a:lnTo>
                      <a:pt x="63441821" y="14068878"/>
                    </a:lnTo>
                    <a:close/>
                  </a:path>
                </a:pathLst>
              </a:custGeom>
              <a:solidFill>
                <a:srgbClr val="8B3E2C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1584048" y="1020625"/>
              <a:ext cx="9485057" cy="751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 algn="ctr">
                <a:lnSpc>
                  <a:spcPts val="399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999" spc="-199">
                  <a:solidFill>
                    <a:srgbClr val="000000"/>
                  </a:solidFill>
                  <a:latin typeface="Tinos"/>
                </a:rPr>
                <a:t> DATA  PROCESSING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1610463" y="791177"/>
            <a:ext cx="4623074" cy="8978827"/>
          </a:xfrm>
          <a:custGeom>
            <a:avLst/>
            <a:gdLst/>
            <a:ahLst/>
            <a:cxnLst/>
            <a:rect l="l" t="t" r="r" b="b"/>
            <a:pathLst>
              <a:path w="4623074" h="8978827">
                <a:moveTo>
                  <a:pt x="0" y="0"/>
                </a:moveTo>
                <a:lnTo>
                  <a:pt x="4623074" y="0"/>
                </a:lnTo>
                <a:lnTo>
                  <a:pt x="4623074" y="8978827"/>
                </a:lnTo>
                <a:lnTo>
                  <a:pt x="0" y="8978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21" name="AutoShape 21"/>
          <p:cNvSpPr/>
          <p:nvPr/>
        </p:nvSpPr>
        <p:spPr>
          <a:xfrm flipH="1" flipV="1">
            <a:off x="0" y="4006010"/>
            <a:ext cx="5111704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22" name="Freeform 22"/>
          <p:cNvSpPr/>
          <p:nvPr/>
        </p:nvSpPr>
        <p:spPr>
          <a:xfrm>
            <a:off x="472250" y="5735492"/>
            <a:ext cx="10633429" cy="1768998"/>
          </a:xfrm>
          <a:custGeom>
            <a:avLst/>
            <a:gdLst/>
            <a:ahLst/>
            <a:cxnLst/>
            <a:rect l="l" t="t" r="r" b="b"/>
            <a:pathLst>
              <a:path w="10633429" h="1768998">
                <a:moveTo>
                  <a:pt x="0" y="0"/>
                </a:moveTo>
                <a:lnTo>
                  <a:pt x="10633429" y="0"/>
                </a:lnTo>
                <a:lnTo>
                  <a:pt x="10633429" y="1768998"/>
                </a:lnTo>
                <a:lnTo>
                  <a:pt x="0" y="17689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2222811" y="3138198"/>
            <a:ext cx="288889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Missing Value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D4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2453" y="489906"/>
            <a:ext cx="16743493" cy="9418215"/>
            <a:chOff x="0" y="0"/>
            <a:chExt cx="6186311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3479800"/>
            </a:xfrm>
            <a:custGeom>
              <a:avLst/>
              <a:gdLst/>
              <a:ahLst/>
              <a:cxnLst/>
              <a:rect l="l" t="t" r="r" b="b"/>
              <a:pathLst>
                <a:path w="6186311" h="3479800">
                  <a:moveTo>
                    <a:pt x="0" y="0"/>
                  </a:moveTo>
                  <a:lnTo>
                    <a:pt x="6186311" y="0"/>
                  </a:lnTo>
                  <a:lnTo>
                    <a:pt x="6186311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</p:spPr>
        </p:sp>
      </p:grpSp>
      <p:sp>
        <p:nvSpPr>
          <p:cNvPr id="4" name="Freeform 4"/>
          <p:cNvSpPr/>
          <p:nvPr/>
        </p:nvSpPr>
        <p:spPr>
          <a:xfrm rot="-6676976" flipH="1">
            <a:off x="15858206" y="-1512374"/>
            <a:ext cx="5182374" cy="4004562"/>
          </a:xfrm>
          <a:custGeom>
            <a:avLst/>
            <a:gdLst/>
            <a:ahLst/>
            <a:cxnLst/>
            <a:rect l="l" t="t" r="r" b="b"/>
            <a:pathLst>
              <a:path w="5182374" h="4004562">
                <a:moveTo>
                  <a:pt x="5182374" y="0"/>
                </a:moveTo>
                <a:lnTo>
                  <a:pt x="0" y="0"/>
                </a:lnTo>
                <a:lnTo>
                  <a:pt x="0" y="4004561"/>
                </a:lnTo>
                <a:lnTo>
                  <a:pt x="5182374" y="4004561"/>
                </a:lnTo>
                <a:lnTo>
                  <a:pt x="51823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-217280" y="839804"/>
            <a:ext cx="8492853" cy="1589655"/>
          </a:xfrm>
          <a:prstGeom prst="rect">
            <a:avLst/>
          </a:prstGeom>
          <a:solidFill>
            <a:srgbClr val="F6F5F1"/>
          </a:solidFill>
        </p:spPr>
      </p:sp>
      <p:sp>
        <p:nvSpPr>
          <p:cNvPr id="6" name="AutoShape 6"/>
          <p:cNvSpPr/>
          <p:nvPr/>
        </p:nvSpPr>
        <p:spPr>
          <a:xfrm rot="-5400000">
            <a:off x="17421030" y="7230454"/>
            <a:ext cx="1028364" cy="1576436"/>
          </a:xfrm>
          <a:prstGeom prst="rect">
            <a:avLst/>
          </a:prstGeom>
          <a:solidFill>
            <a:srgbClr val="F6F5F1"/>
          </a:solidFill>
        </p:spPr>
      </p:sp>
      <p:grpSp>
        <p:nvGrpSpPr>
          <p:cNvPr id="7" name="Group 7"/>
          <p:cNvGrpSpPr/>
          <p:nvPr/>
        </p:nvGrpSpPr>
        <p:grpSpPr>
          <a:xfrm>
            <a:off x="-715786" y="638777"/>
            <a:ext cx="9220536" cy="2051637"/>
            <a:chOff x="0" y="0"/>
            <a:chExt cx="63502782" cy="141298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-563386" y="791177"/>
            <a:ext cx="9220536" cy="2051637"/>
            <a:chOff x="0" y="0"/>
            <a:chExt cx="63502782" cy="14129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2784" cy="14129837"/>
            </a:xfrm>
            <a:custGeom>
              <a:avLst/>
              <a:gdLst/>
              <a:ahLst/>
              <a:cxnLst/>
              <a:rect l="l" t="t" r="r" b="b"/>
              <a:pathLst>
                <a:path w="63502784" h="14129837">
                  <a:moveTo>
                    <a:pt x="0" y="0"/>
                  </a:moveTo>
                  <a:lnTo>
                    <a:pt x="0" y="14129837"/>
                  </a:lnTo>
                  <a:lnTo>
                    <a:pt x="63502784" y="14129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4068878"/>
                  </a:moveTo>
                  <a:lnTo>
                    <a:pt x="59690" y="14068878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4068878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7259300" y="7894002"/>
            <a:ext cx="3563413" cy="638852"/>
            <a:chOff x="0" y="0"/>
            <a:chExt cx="63502782" cy="113848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411700" y="8046402"/>
            <a:ext cx="3563413" cy="638852"/>
            <a:chOff x="0" y="0"/>
            <a:chExt cx="63502782" cy="1138483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7564100" y="8198802"/>
            <a:ext cx="3563413" cy="638852"/>
            <a:chOff x="0" y="0"/>
            <a:chExt cx="63502782" cy="1138483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2784" cy="11384837"/>
            </a:xfrm>
            <a:custGeom>
              <a:avLst/>
              <a:gdLst/>
              <a:ahLst/>
              <a:cxnLst/>
              <a:rect l="l" t="t" r="r" b="b"/>
              <a:pathLst>
                <a:path w="63502784" h="11384837">
                  <a:moveTo>
                    <a:pt x="0" y="0"/>
                  </a:moveTo>
                  <a:lnTo>
                    <a:pt x="0" y="11384837"/>
                  </a:lnTo>
                  <a:lnTo>
                    <a:pt x="63502784" y="11384837"/>
                  </a:lnTo>
                  <a:lnTo>
                    <a:pt x="63502784" y="0"/>
                  </a:lnTo>
                  <a:lnTo>
                    <a:pt x="0" y="0"/>
                  </a:lnTo>
                  <a:close/>
                  <a:moveTo>
                    <a:pt x="63441821" y="11323877"/>
                  </a:moveTo>
                  <a:lnTo>
                    <a:pt x="59690" y="11323877"/>
                  </a:lnTo>
                  <a:lnTo>
                    <a:pt x="59690" y="59690"/>
                  </a:lnTo>
                  <a:lnTo>
                    <a:pt x="63441821" y="59690"/>
                  </a:lnTo>
                  <a:lnTo>
                    <a:pt x="63441821" y="11323877"/>
                  </a:lnTo>
                  <a:close/>
                </a:path>
              </a:pathLst>
            </a:custGeom>
            <a:solidFill>
              <a:srgbClr val="8B3E2C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403868" y="3374736"/>
            <a:ext cx="265409" cy="256412"/>
          </a:xfrm>
          <a:prstGeom prst="rect">
            <a:avLst/>
          </a:prstGeom>
          <a:solidFill>
            <a:srgbClr val="393939"/>
          </a:solidFill>
        </p:spPr>
      </p:sp>
      <p:sp>
        <p:nvSpPr>
          <p:cNvPr id="18" name="AutoShape 18"/>
          <p:cNvSpPr/>
          <p:nvPr/>
        </p:nvSpPr>
        <p:spPr>
          <a:xfrm flipH="1" flipV="1">
            <a:off x="0" y="4006010"/>
            <a:ext cx="6138470" cy="0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2363884" y="4249261"/>
            <a:ext cx="2548660" cy="6510459"/>
          </a:xfrm>
          <a:custGeom>
            <a:avLst/>
            <a:gdLst/>
            <a:ahLst/>
            <a:cxnLst/>
            <a:rect l="l" t="t" r="r" b="b"/>
            <a:pathLst>
              <a:path w="2548660" h="6510459">
                <a:moveTo>
                  <a:pt x="0" y="0"/>
                </a:moveTo>
                <a:lnTo>
                  <a:pt x="2548660" y="0"/>
                </a:lnTo>
                <a:lnTo>
                  <a:pt x="2548660" y="6510459"/>
                </a:lnTo>
                <a:lnTo>
                  <a:pt x="0" y="6510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90509"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4912544" y="5908607"/>
            <a:ext cx="1651569" cy="1039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Freeform 21"/>
          <p:cNvSpPr/>
          <p:nvPr/>
        </p:nvSpPr>
        <p:spPr>
          <a:xfrm>
            <a:off x="6564113" y="6390993"/>
            <a:ext cx="12950835" cy="1113498"/>
          </a:xfrm>
          <a:custGeom>
            <a:avLst/>
            <a:gdLst/>
            <a:ahLst/>
            <a:cxnLst/>
            <a:rect l="l" t="t" r="r" b="b"/>
            <a:pathLst>
              <a:path w="12950835" h="1113498">
                <a:moveTo>
                  <a:pt x="0" y="0"/>
                </a:moveTo>
                <a:lnTo>
                  <a:pt x="12950835" y="0"/>
                </a:lnTo>
                <a:lnTo>
                  <a:pt x="12950835" y="1113497"/>
                </a:lnTo>
                <a:lnTo>
                  <a:pt x="0" y="11134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72250" y="1418533"/>
            <a:ext cx="7113793" cy="54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ctr">
              <a:lnSpc>
                <a:spcPts val="3999"/>
              </a:lnSpc>
              <a:spcBef>
                <a:spcPct val="0"/>
              </a:spcBef>
              <a:buFont typeface="Arial"/>
              <a:buChar char="•"/>
            </a:pPr>
            <a:r>
              <a:rPr lang="en-US" sz="3999" spc="-199">
                <a:solidFill>
                  <a:srgbClr val="000000"/>
                </a:solidFill>
                <a:latin typeface="Tinos"/>
              </a:rPr>
              <a:t> DATA  PROCESSING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86368" y="3171206"/>
            <a:ext cx="405210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  <a:spcBef>
                <a:spcPct val="0"/>
              </a:spcBef>
            </a:pPr>
            <a:r>
              <a:rPr lang="en-US" sz="3999" spc="-199">
                <a:solidFill>
                  <a:srgbClr val="000000"/>
                </a:solidFill>
                <a:latin typeface="Crimson Pro"/>
              </a:rPr>
              <a:t>Feature Engineering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1552</Words>
  <Application>Microsoft Macintosh PowerPoint</Application>
  <PresentationFormat>Custom</PresentationFormat>
  <Paragraphs>259</Paragraphs>
  <Slides>60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Tinos Bold</vt:lpstr>
      <vt:lpstr>Arial</vt:lpstr>
      <vt:lpstr>Alegreya Sans Regular Bold</vt:lpstr>
      <vt:lpstr>Courier Prime</vt:lpstr>
      <vt:lpstr>Courier Prime Bold</vt:lpstr>
      <vt:lpstr>Georgia</vt:lpstr>
      <vt:lpstr>Rokkitt Light</vt:lpstr>
      <vt:lpstr>Tinos</vt:lpstr>
      <vt:lpstr>Alegreya Sans Regular</vt:lpstr>
      <vt:lpstr>Calibri</vt:lpstr>
      <vt:lpstr>Lato</vt:lpstr>
      <vt:lpstr>Crimson Pro</vt:lpstr>
      <vt:lpstr>Cambria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test</dc:title>
  <dc:subject/>
  <dc:creator/>
  <cp:keywords/>
  <dc:description/>
  <cp:lastModifiedBy>Nguyễn Linh</cp:lastModifiedBy>
  <cp:revision>2</cp:revision>
  <dcterms:created xsi:type="dcterms:W3CDTF">2006-08-16T00:00:00Z</dcterms:created>
  <dcterms:modified xsi:type="dcterms:W3CDTF">2023-07-20T11:56:24Z</dcterms:modified>
  <cp:category/>
  <dc:identifier>DAFi0OEIFBU</dc:identifier>
</cp:coreProperties>
</file>